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6" r:id="rId4"/>
    <p:sldId id="259" r:id="rId5"/>
    <p:sldId id="260" r:id="rId6"/>
    <p:sldId id="261" r:id="rId7"/>
    <p:sldId id="262" r:id="rId8"/>
    <p:sldId id="263" r:id="rId9"/>
    <p:sldId id="264" r:id="rId10"/>
    <p:sldId id="265" r:id="rId11"/>
    <p:sldId id="278" r:id="rId12"/>
    <p:sldId id="279" r:id="rId13"/>
    <p:sldId id="280" r:id="rId14"/>
    <p:sldId id="281" r:id="rId15"/>
    <p:sldId id="282" r:id="rId16"/>
    <p:sldId id="283" r:id="rId17"/>
    <p:sldId id="284" r:id="rId18"/>
    <p:sldId id="285" r:id="rId19"/>
    <p:sldId id="266" r:id="rId20"/>
    <p:sldId id="267" r:id="rId21"/>
    <p:sldId id="268" r:id="rId22"/>
    <p:sldId id="270" r:id="rId23"/>
    <p:sldId id="269" r:id="rId24"/>
    <p:sldId id="271" r:id="rId25"/>
    <p:sldId id="287" r:id="rId26"/>
    <p:sldId id="288" r:id="rId27"/>
    <p:sldId id="289" r:id="rId28"/>
    <p:sldId id="272" r:id="rId29"/>
    <p:sldId id="286" r:id="rId30"/>
    <p:sldId id="273" r:id="rId31"/>
    <p:sldId id="274" r:id="rId32"/>
    <p:sldId id="290" r:id="rId33"/>
    <p:sldId id="275" r:id="rId34"/>
    <p:sldId id="277" r:id="rId35"/>
    <p:sldId id="276"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FFFF"/>
    <a:srgbClr val="FFCC00"/>
    <a:srgbClr val="990000"/>
    <a:srgbClr val="00CC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42" autoAdjust="0"/>
    <p:restoredTop sz="94660"/>
  </p:normalViewPr>
  <p:slideViewPr>
    <p:cSldViewPr>
      <p:cViewPr>
        <p:scale>
          <a:sx n="80" d="100"/>
          <a:sy n="80" d="100"/>
        </p:scale>
        <p:origin x="-486" y="-26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F4D8D9-ADF6-4887-8DDA-DC8289B16E2B}" type="datetimeFigureOut">
              <a:rPr lang="en-US" smtClean="0"/>
              <a:pPr/>
              <a:t>05/08/2022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9F0CE-DA79-4D08-833E-4CD32F4F134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32</a:t>
            </a:fld>
            <a:endParaRPr lang="en-US"/>
          </a:p>
        </p:txBody>
      </p:sp>
    </p:spTree>
    <p:extLst>
      <p:ext uri="{BB962C8B-B14F-4D97-AF65-F5344CB8AC3E}">
        <p14:creationId xmlns:p14="http://schemas.microsoft.com/office/powerpoint/2010/main" xmlns="" val="167321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5 SVNShintia Script" panose="02000804000000020003" pitchFamily="2" charset="0"/>
            </a:endParaRPr>
          </a:p>
        </p:txBody>
      </p:sp>
      <p:sp>
        <p:nvSpPr>
          <p:cNvPr id="4" name="Slide Number Placeholder 3"/>
          <p:cNvSpPr>
            <a:spLocks noGrp="1"/>
          </p:cNvSpPr>
          <p:nvPr>
            <p:ph type="sldNum" sz="quarter" idx="5"/>
          </p:nvPr>
        </p:nvSpPr>
        <p:spPr/>
        <p:txBody>
          <a:bodyPr/>
          <a:lstStyle/>
          <a:p>
            <a:fld id="{759256EA-8B7B-4AC4-AB9D-504DBEF7D69D}" type="slidenum">
              <a:rPr lang="en-US" smtClean="0"/>
              <a:pPr/>
              <a:t>22</a:t>
            </a:fld>
            <a:endParaRPr lang="en-US"/>
          </a:p>
        </p:txBody>
      </p:sp>
    </p:spTree>
    <p:extLst>
      <p:ext uri="{BB962C8B-B14F-4D97-AF65-F5344CB8AC3E}">
        <p14:creationId xmlns:p14="http://schemas.microsoft.com/office/powerpoint/2010/main" xmlns="" val="213601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3522936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180042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385522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xmlns="" id="{3DEC7BE1-AFA7-4171-892E-099F756C530C}"/>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xmlns="" id="{6F999ECF-E51D-481E-BE06-18401E1BB8F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xmlns="" id="{8DFF450B-8515-467C-9E96-0E46A23B87F5}"/>
              </a:ext>
            </a:extLst>
          </p:cNvPr>
          <p:cNvSpPr>
            <a:spLocks noGrp="1"/>
          </p:cNvSpPr>
          <p:nvPr>
            <p:ph type="sldNum" sz="quarter" idx="12"/>
          </p:nvPr>
        </p:nvSpPr>
        <p:spPr/>
        <p:txBody>
          <a:bodyPr/>
          <a:lstStyle>
            <a:lvl1pPr>
              <a:defRPr/>
            </a:lvl1pPr>
          </a:lstStyle>
          <a:p>
            <a:fld id="{16173B1C-65EA-4B2B-B352-FFC6FF26D7D3}" type="slidenum">
              <a:rPr lang="en-US" altLang="en-US"/>
              <a:pPr/>
              <a:t>‹#›</a:t>
            </a:fld>
            <a:endParaRPr lang="en-US" altLang="en-US"/>
          </a:p>
        </p:txBody>
      </p:sp>
    </p:spTree>
    <p:extLst>
      <p:ext uri="{BB962C8B-B14F-4D97-AF65-F5344CB8AC3E}">
        <p14:creationId xmlns:p14="http://schemas.microsoft.com/office/powerpoint/2010/main" xmlns="" val="241682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73234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57021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429437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328469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143130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420130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286366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pPr/>
              <a:t>05/08/2022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309465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2B1D44-6855-4F1D-B7AB-5050D5ED059D}" type="datetimeFigureOut">
              <a:rPr lang="en-US" smtClean="0"/>
              <a:pPr/>
              <a:t>05/08/2022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E11BE4-BE68-4549-B5EE-E1920BD5ABF0}" type="slidenum">
              <a:rPr lang="en-US" smtClean="0"/>
              <a:pPr/>
              <a:t>‹#›</a:t>
            </a:fld>
            <a:endParaRPr lang="en-US"/>
          </a:p>
        </p:txBody>
      </p:sp>
    </p:spTree>
    <p:extLst>
      <p:ext uri="{BB962C8B-B14F-4D97-AF65-F5344CB8AC3E}">
        <p14:creationId xmlns:p14="http://schemas.microsoft.com/office/powerpoint/2010/main" xmlns="" val="2858764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pn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1.jpeg"/><Relationship Id="rId21"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media" Target="../media/media1.MP3"/><Relationship Id="rId2" Type="http://schemas.openxmlformats.org/officeDocument/2006/relationships/slideLayout" Target="../slideLayouts/slideLayout1.xml"/><Relationship Id="rId16" Type="http://schemas.openxmlformats.org/officeDocument/2006/relationships/image" Target="../media/image8.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video" Target="NULL" TargetMode="External"/><Relationship Id="rId6" Type="http://schemas.openxmlformats.org/officeDocument/2006/relationships/image" Target="../media/image2.png"/><Relationship Id="rId11" Type="http://schemas.microsoft.com/office/2007/relationships/hdphoto" Target="../media/hdphoto3.wdp"/><Relationship Id="rId24" Type="http://schemas.microsoft.com/office/2007/relationships/hdphoto" Target="../media/hdphoto8.wdp"/><Relationship Id="rId5" Type="http://schemas.microsoft.com/office/2007/relationships/hdphoto" Target="../media/hdphoto1.wdp"/><Relationship Id="rId15" Type="http://schemas.openxmlformats.org/officeDocument/2006/relationships/image" Target="../media/image7.png"/><Relationship Id="rId23" Type="http://schemas.openxmlformats.org/officeDocument/2006/relationships/image" Target="../media/image12.png"/><Relationship Id="rId28" Type="http://schemas.openxmlformats.org/officeDocument/2006/relationships/image" Target="../media/image14.png"/><Relationship Id="rId10" Type="http://schemas.openxmlformats.org/officeDocument/2006/relationships/image" Target="../media/image4.png"/><Relationship Id="rId19" Type="http://schemas.openxmlformats.org/officeDocument/2006/relationships/image" Target="../media/image10.png"/><Relationship Id="rId9" Type="http://schemas.openxmlformats.org/officeDocument/2006/relationships/image" Target="../media/image3.png"/><Relationship Id="rId14" Type="http://schemas.microsoft.com/office/2007/relationships/hdphoto" Target="../media/hdphoto4.wdp"/><Relationship Id="rId22" Type="http://schemas.microsoft.com/office/2007/relationships/hdphoto" Target="../media/hdphoto7.wdp"/><Relationship Id="rId27"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image" Target="../media/image11.png"/><Relationship Id="rId26" Type="http://schemas.openxmlformats.org/officeDocument/2006/relationships/image" Target="../media/image21.png"/><Relationship Id="rId3" Type="http://schemas.microsoft.com/office/2007/relationships/hdphoto" Target="../media/hdphoto1.wdp"/><Relationship Id="rId21" Type="http://schemas.microsoft.com/office/2007/relationships/hdphoto" Target="../media/hdphoto11.wdp"/><Relationship Id="rId7" Type="http://schemas.openxmlformats.org/officeDocument/2006/relationships/image" Target="../media/image16.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slide" Target="slide3.xml"/><Relationship Id="rId2" Type="http://schemas.openxmlformats.org/officeDocument/2006/relationships/image" Target="../media/image1.jpeg"/><Relationship Id="rId16" Type="http://schemas.openxmlformats.org/officeDocument/2006/relationships/image" Target="../media/image10.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6.png"/><Relationship Id="rId24" Type="http://schemas.openxmlformats.org/officeDocument/2006/relationships/image" Target="../media/image20.png"/><Relationship Id="rId5" Type="http://schemas.microsoft.com/office/2007/relationships/hdphoto" Target="../media/hdphoto10.wdp"/><Relationship Id="rId15" Type="http://schemas.openxmlformats.org/officeDocument/2006/relationships/image" Target="../media/image3.png"/><Relationship Id="rId23" Type="http://schemas.microsoft.com/office/2007/relationships/hdphoto" Target="../media/hdphoto12.wdp"/><Relationship Id="rId10" Type="http://schemas.openxmlformats.org/officeDocument/2006/relationships/image" Target="../media/image17.png"/><Relationship Id="rId19" Type="http://schemas.microsoft.com/office/2007/relationships/hdphoto" Target="../media/hdphoto7.wdp"/><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19.png"/><Relationship Id="rId27" Type="http://schemas.microsoft.com/office/2007/relationships/hdphoto" Target="../media/hdphoto13.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5.xml"/><Relationship Id="rId18" Type="http://schemas.openxmlformats.org/officeDocument/2006/relationships/image" Target="../media/image6.png"/><Relationship Id="rId26" Type="http://schemas.microsoft.com/office/2007/relationships/hdphoto" Target="../media/hdphoto12.wdp"/><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slide" Target="slide9.xml"/><Relationship Id="rId12" Type="http://schemas.openxmlformats.org/officeDocument/2006/relationships/image" Target="../media/image25.png"/><Relationship Id="rId17" Type="http://schemas.openxmlformats.org/officeDocument/2006/relationships/slide" Target="slide4.xml"/><Relationship Id="rId25" Type="http://schemas.openxmlformats.org/officeDocument/2006/relationships/image" Target="../media/image19.png"/><Relationship Id="rId2" Type="http://schemas.openxmlformats.org/officeDocument/2006/relationships/image" Target="../media/image22.jpeg"/><Relationship Id="rId16" Type="http://schemas.microsoft.com/office/2007/relationships/hdphoto" Target="../media/hdphoto3.wdp"/><Relationship Id="rId20" Type="http://schemas.openxmlformats.org/officeDocument/2006/relationships/slide" Target="slide7.xml"/><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slide" Target="slide8.xml"/><Relationship Id="rId24" Type="http://schemas.openxmlformats.org/officeDocument/2006/relationships/slide" Target="slide6.xml"/><Relationship Id="rId5" Type="http://schemas.openxmlformats.org/officeDocument/2006/relationships/image" Target="../media/image23.png"/><Relationship Id="rId15" Type="http://schemas.openxmlformats.org/officeDocument/2006/relationships/image" Target="../media/image4.png"/><Relationship Id="rId23" Type="http://schemas.microsoft.com/office/2007/relationships/hdphoto" Target="../media/hdphoto5.wdp"/><Relationship Id="rId10" Type="http://schemas.microsoft.com/office/2007/relationships/hdphoto" Target="../media/hdphoto15.wdp"/><Relationship Id="rId19"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3.png"/><Relationship Id="rId22"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 Id="rId9"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3">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81000" y="-914400"/>
            <a:ext cx="12954000" cy="705171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flipH="1">
            <a:off x="4770440" y="2190750"/>
            <a:ext cx="868360" cy="8382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3" descr="C:\Users\ADMIN\Desktop\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02968" y="1962150"/>
            <a:ext cx="1264432" cy="110204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1950" b="100000" l="4762" r="96742"/>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2596992" y="1885950"/>
            <a:ext cx="1556522" cy="134917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3" descr="C:\Users\ADMIN\Desktop\Picture1 (2).png">
            <a:hlinkClick r:id="rId8" action="ppaction://hlinksldjump"/>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447787" y="1657350"/>
            <a:ext cx="1743213" cy="165268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3152" b="100000" l="2000" r="98857"/>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3022600" y="3757355"/>
            <a:ext cx="1055644" cy="110039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3" descr="C:\Users\ADMIN\Desktop\Picture1 (2).png">
            <a:hlinkClick r:id="rId8" action="ppaction://hlinksldjump"/>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883514" y="3728717"/>
            <a:ext cx="1295400" cy="112903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4724400" y="3562350"/>
            <a:ext cx="1262868" cy="102041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3" descr="C:\Users\ADMIN\Desktop\Picture1 (2).png">
            <a:hlinkClick r:id="rId8" action="ppaction://hlinksldjump"/>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551326" y="3333750"/>
            <a:ext cx="1468474" cy="12798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ADMIN\Desktop\Picture1.png"/>
          <p:cNvPicPr>
            <a:picLocks noChangeAspect="1" noChangeArrowheads="1"/>
          </p:cNvPicPr>
          <p:nvPr/>
        </p:nvPicPr>
        <p:blipFill>
          <a:blip r:embed="rId19">
            <a:extLst>
              <a:ext uri="{BEBA8EAE-BF5A-486C-A8C5-ECC9F3942E4B}">
                <a14:imgProps xmlns:a14="http://schemas.microsoft.com/office/drawing/2010/main" xmlns="">
                  <a14:imgLayer r:embed="rId20">
                    <a14:imgEffect>
                      <a14:backgroundRemoval t="0" b="99587" l="0" r="100000"/>
                    </a14:imgEffect>
                  </a14:imgLayer>
                </a14:imgProps>
              </a:ext>
              <a:ext uri="{28A0092B-C50C-407E-A947-70E740481C1C}">
                <a14:useLocalDpi xmlns:a14="http://schemas.microsoft.com/office/drawing/2010/main" xmlns="" val="0"/>
              </a:ext>
            </a:extLst>
          </a:blip>
          <a:srcRect/>
          <a:stretch>
            <a:fillRect/>
          </a:stretch>
        </p:blipFill>
        <p:spPr bwMode="auto">
          <a:xfrm>
            <a:off x="6386513" y="2200895"/>
            <a:ext cx="2054448" cy="130492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C:\Users\ADMIN\Desktop\Picture2.png"/>
          <p:cNvPicPr>
            <a:picLocks noChangeAspect="1" noChangeArrowheads="1"/>
          </p:cNvPicPr>
          <p:nvPr/>
        </p:nvPicPr>
        <p:blipFill>
          <a:blip r:embed="rId21">
            <a:extLst>
              <a:ext uri="{BEBA8EAE-BF5A-486C-A8C5-ECC9F3942E4B}">
                <a14:imgProps xmlns:a14="http://schemas.microsoft.com/office/drawing/2010/main" xmlns="">
                  <a14:imgLayer r:embed="rId22">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096000" y="2822553"/>
            <a:ext cx="1524000" cy="1478604"/>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3">
            <a:extLst>
              <a:ext uri="{BEBA8EAE-BF5A-486C-A8C5-ECC9F3942E4B}">
                <a14:imgProps xmlns:a14="http://schemas.microsoft.com/office/drawing/2010/main" xmlns="">
                  <a14:imgLayer r:embed="rId24">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xmlns="" val="0"/>
              </a:ext>
            </a:extLst>
          </a:blip>
          <a:srcRect/>
          <a:stretch>
            <a:fillRect/>
          </a:stretch>
        </p:blipFill>
        <p:spPr bwMode="auto">
          <a:xfrm>
            <a:off x="3733800" y="-332631"/>
            <a:ext cx="2099323" cy="19899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810000" y="209550"/>
            <a:ext cx="1828800" cy="707886"/>
          </a:xfrm>
          <a:prstGeom prst="rect">
            <a:avLst/>
          </a:prstGeom>
          <a:solidFill>
            <a:srgbClr val="00B0F0"/>
          </a:solid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GIẢI CỨU</a:t>
            </a:r>
          </a:p>
          <a:p>
            <a:pPr algn="ctr"/>
            <a:r>
              <a:rPr lang="en-US" sz="2000" b="1" dirty="0" smtClean="0">
                <a:solidFill>
                  <a:schemeClr val="bg1"/>
                </a:solidFill>
                <a:latin typeface="Arial" panose="020B0604020202020204" pitchFamily="34" charset="0"/>
                <a:cs typeface="Arial" panose="020B0604020202020204" pitchFamily="34" charset="0"/>
              </a:rPr>
              <a:t>THÚ CƯNG</a:t>
            </a:r>
            <a:endParaRPr lang="en-US" sz="2000" b="1" dirty="0">
              <a:solidFill>
                <a:schemeClr val="bg1"/>
              </a:solidFill>
              <a:latin typeface="Arial" panose="020B0604020202020204" pitchFamily="34" charset="0"/>
              <a:cs typeface="Arial" panose="020B0604020202020204" pitchFamily="34" charset="0"/>
            </a:endParaRPr>
          </a:p>
        </p:txBody>
      </p:sp>
      <p:pic>
        <p:nvPicPr>
          <p:cNvPr id="18" name="Zen Garden In-Game - Laura Shigihara - NhacCuaTui.MP3">
            <a:hlinkClick r:id="" action="ppaction://media"/>
          </p:cNvPr>
          <p:cNvPicPr>
            <a:picLocks noChangeAspect="1"/>
          </p:cNvPicPr>
          <p:nvPr>
            <a:videoFile r:link="rId1"/>
            <p:extLst>
              <p:ext uri="{DAA4B4D4-6D71-4841-9C94-3DE7FCFB9230}">
                <p14:media xmlns:p14="http://schemas.microsoft.com/office/powerpoint/2010/main" xmlns="" r:embed="rId25"/>
              </p:ext>
            </p:extLst>
          </p:nvPr>
        </p:nvPicPr>
        <p:blipFill>
          <a:blip r:embed="rId26" cstate="print"/>
          <a:stretch>
            <a:fillRect/>
          </a:stretch>
        </p:blipFill>
        <p:spPr>
          <a:xfrm>
            <a:off x="13106400" y="4749498"/>
            <a:ext cx="609600" cy="609600"/>
          </a:xfrm>
          <a:prstGeom prst="rect">
            <a:avLst/>
          </a:prstGeom>
        </p:spPr>
      </p:pic>
      <p:grpSp>
        <p:nvGrpSpPr>
          <p:cNvPr id="7" name="Group 6"/>
          <p:cNvGrpSpPr/>
          <p:nvPr/>
        </p:nvGrpSpPr>
        <p:grpSpPr>
          <a:xfrm>
            <a:off x="1450368" y="3333750"/>
            <a:ext cx="1858674" cy="1752600"/>
            <a:chOff x="1450368" y="3333750"/>
            <a:chExt cx="1858674" cy="1752600"/>
          </a:xfrm>
        </p:grpSpPr>
        <p:pic>
          <p:nvPicPr>
            <p:cNvPr id="19" name="Picture 18">
              <a:hlinkClick r:id="rId27" action="ppaction://hlinksldjump"/>
            </p:cNvPr>
            <p:cNvPicPr>
              <a:picLocks noChangeAspect="1"/>
            </p:cNvPicPr>
            <p:nvPr/>
          </p:nvPicPr>
          <p:blipFill>
            <a:blip r:embed="rId28" cstate="print">
              <a:extLst>
                <a:ext uri="{BEBA8EAE-BF5A-486C-A8C5-ECC9F3942E4B}">
                  <a14:imgProps xmlns:a14="http://schemas.microsoft.com/office/drawing/2010/main" xmlns="">
                    <a14:imgLayer r:embed="rId2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flipH="1">
              <a:off x="1450368" y="3333750"/>
              <a:ext cx="1858674" cy="1752600"/>
            </a:xfrm>
            <a:prstGeom prst="rect">
              <a:avLst/>
            </a:prstGeom>
          </p:spPr>
        </p:pic>
        <p:sp>
          <p:nvSpPr>
            <p:cNvPr id="22" name="TextBox 21">
              <a:hlinkClick r:id="rId27" action="ppaction://hlinksldjump"/>
            </p:cNvPr>
            <p:cNvSpPr txBox="1"/>
            <p:nvPr/>
          </p:nvSpPr>
          <p:spPr>
            <a:xfrm rot="171679">
              <a:off x="1771898" y="3634790"/>
              <a:ext cx="1271502" cy="369332"/>
            </a:xfrm>
            <a:prstGeom prst="rect">
              <a:avLst/>
            </a:prstGeom>
            <a:noFill/>
          </p:spPr>
          <p:txBody>
            <a:bodyPr wrap="none" rtlCol="0">
              <a:spAutoFit/>
            </a:bodyPr>
            <a:lstStyle/>
            <a:p>
              <a:r>
                <a:rPr lang="en-US" b="1" dirty="0" err="1" smtClean="0"/>
                <a:t>Hướng</a:t>
              </a:r>
              <a:r>
                <a:rPr lang="en-US" b="1" dirty="0" smtClean="0"/>
                <a:t> </a:t>
              </a:r>
              <a:r>
                <a:rPr lang="en-US" b="1" dirty="0" err="1" smtClean="0"/>
                <a:t>dẫn</a:t>
              </a:r>
              <a:endParaRPr lang="en-US" b="1" dirty="0"/>
            </a:p>
          </p:txBody>
        </p:sp>
      </p:grpSp>
    </p:spTree>
    <p:extLst>
      <p:ext uri="{BB962C8B-B14F-4D97-AF65-F5344CB8AC3E}">
        <p14:creationId xmlns:p14="http://schemas.microsoft.com/office/powerpoint/2010/main" xmlns="" val="35974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 presetClass="entr" presetSubtype="1" fill="hold" nodeType="withEffect">
                                  <p:stCondLst>
                                    <p:cond delay="0"/>
                                  </p:stCondLst>
                                  <p:childTnLst>
                                    <p:set>
                                      <p:cBhvr>
                                        <p:cTn id="8" dur="1" fill="hold">
                                          <p:stCondLst>
                                            <p:cond delay="0"/>
                                          </p:stCondLst>
                                        </p:cTn>
                                        <p:tgtEl>
                                          <p:spTgt spid="2055"/>
                                        </p:tgtEl>
                                        <p:attrNameLst>
                                          <p:attrName>style.visibility</p:attrName>
                                        </p:attrNameLst>
                                      </p:cBhvr>
                                      <p:to>
                                        <p:strVal val="visible"/>
                                      </p:to>
                                    </p:set>
                                    <p:anim calcmode="lin" valueType="num">
                                      <p:cBhvr additive="base">
                                        <p:cTn id="9" dur="500" fill="hold"/>
                                        <p:tgtEl>
                                          <p:spTgt spid="2055"/>
                                        </p:tgtEl>
                                        <p:attrNameLst>
                                          <p:attrName>ppt_x</p:attrName>
                                        </p:attrNameLst>
                                      </p:cBhvr>
                                      <p:tavLst>
                                        <p:tav tm="0">
                                          <p:val>
                                            <p:strVal val="#ppt_x"/>
                                          </p:val>
                                        </p:tav>
                                        <p:tav tm="100000">
                                          <p:val>
                                            <p:strVal val="#ppt_x"/>
                                          </p:val>
                                        </p:tav>
                                      </p:tavLst>
                                    </p:anim>
                                    <p:anim calcmode="lin" valueType="num">
                                      <p:cBhvr additive="base">
                                        <p:cTn id="10" dur="500" fill="hold"/>
                                        <p:tgtEl>
                                          <p:spTgt spid="2055"/>
                                        </p:tgtEl>
                                        <p:attrNameLst>
                                          <p:attrName>ppt_y</p:attrName>
                                        </p:attrNameLst>
                                      </p:cBhvr>
                                      <p:tavLst>
                                        <p:tav tm="0">
                                          <p:val>
                                            <p:strVal val="0-#ppt_h/2"/>
                                          </p:val>
                                        </p:tav>
                                        <p:tav tm="100000">
                                          <p:val>
                                            <p:strVal val="#ppt_y"/>
                                          </p:val>
                                        </p:tav>
                                      </p:tavLst>
                                    </p:anim>
                                  </p:childTnLst>
                                </p:cTn>
                              </p:par>
                              <p:par>
                                <p:cTn id="11" presetID="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50">
                <p:cTn id="15" repeatCount="indefinite" fill="hold" display="0">
                  <p:stCondLst>
                    <p:cond delay="indefinite"/>
                  </p:stCondLst>
                  <p:endCondLst>
                    <p:cond evt="onStopAudio" delay="0">
                      <p:tgtEl>
                        <p:sldTgt/>
                      </p:tgtEl>
                    </p:cond>
                  </p:endCondLst>
                </p:cTn>
                <p:tgtEl>
                  <p:spTgt spid="18"/>
                </p:tgtEl>
              </p:cMediaNode>
            </p:vide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45915" y="3448414"/>
                <a:ext cx="1553816" cy="1553816"/>
              </a:xfrm>
              <a:prstGeom prst="rect">
                <a:avLst/>
              </a:prstGeom>
            </p:spPr>
          </p:pic>
        </mc:Fallback>
      </mc:AlternateContent>
      <p:sp>
        <p:nvSpPr>
          <p:cNvPr id="8" name="TextBox 7"/>
          <p:cNvSpPr txBox="1"/>
          <p:nvPr/>
        </p:nvSpPr>
        <p:spPr>
          <a:xfrm>
            <a:off x="700645" y="858305"/>
            <a:ext cx="7813964" cy="2069797"/>
          </a:xfrm>
          <a:prstGeom prst="rect">
            <a:avLst/>
          </a:prstGeom>
          <a:noFill/>
        </p:spPr>
        <p:txBody>
          <a:bodyPr wrap="square" lIns="68580" tIns="34290" rIns="68580" bIns="34290" rtlCol="0">
            <a:spAutoFit/>
          </a:bodyPr>
          <a:lstStyle/>
          <a:p>
            <a:pPr algn="ctr"/>
            <a:r>
              <a:rPr lang="en-US" sz="6500" b="1" smtClean="0">
                <a:solidFill>
                  <a:srgbClr val="FFFF00"/>
                </a:solidFill>
                <a:effectLst>
                  <a:outerShdw blurRad="38100" dist="38100" dir="2700000" algn="tl">
                    <a:srgbClr val="000000">
                      <a:alpha val="43137"/>
                    </a:srgbClr>
                  </a:outerShdw>
                </a:effectLst>
              </a:rPr>
              <a:t>Bài </a:t>
            </a:r>
            <a:r>
              <a:rPr lang="en-US" sz="6500" b="1" smtClean="0">
                <a:solidFill>
                  <a:srgbClr val="FFFF00"/>
                </a:solidFill>
                <a:effectLst>
                  <a:outerShdw blurRad="38100" dist="38100" dir="2700000" algn="tl">
                    <a:srgbClr val="000000">
                      <a:alpha val="43137"/>
                    </a:srgbClr>
                  </a:outerShdw>
                </a:effectLst>
              </a:rPr>
              <a:t>23. Thiên nhiên </a:t>
            </a:r>
            <a:endParaRPr lang="en-US" sz="6500" b="1" smtClean="0">
              <a:solidFill>
                <a:srgbClr val="FFFF00"/>
              </a:solidFill>
              <a:effectLst>
                <a:outerShdw blurRad="38100" dist="38100" dir="2700000" algn="tl">
                  <a:srgbClr val="000000">
                    <a:alpha val="43137"/>
                  </a:srgbClr>
                </a:outerShdw>
              </a:effectLst>
            </a:endParaRPr>
          </a:p>
          <a:p>
            <a:pPr algn="ctr"/>
            <a:r>
              <a:rPr lang="en-US" sz="6500" b="1" smtClean="0">
                <a:solidFill>
                  <a:srgbClr val="FFFF00"/>
                </a:solidFill>
                <a:effectLst>
                  <a:outerShdw blurRad="38100" dist="38100" dir="2700000" algn="tl">
                    <a:srgbClr val="000000">
                      <a:alpha val="43137"/>
                    </a:srgbClr>
                  </a:outerShdw>
                </a:effectLst>
              </a:rPr>
              <a:t>Châu Nam Cực (tiết </a:t>
            </a:r>
            <a:r>
              <a:rPr lang="en-US" sz="6500" b="1" smtClean="0">
                <a:solidFill>
                  <a:srgbClr val="FFFF00"/>
                </a:solidFill>
                <a:effectLst>
                  <a:outerShdw blurRad="38100" dist="38100" dir="2700000" algn="tl">
                    <a:srgbClr val="000000">
                      <a:alpha val="43137"/>
                    </a:srgbClr>
                  </a:outerShdw>
                </a:effectLst>
              </a:rPr>
              <a:t>2)</a:t>
            </a:r>
            <a:endParaRPr lang="en-US" sz="6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85943" y="1706074"/>
            <a:ext cx="6492988" cy="17852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700" b="1" i="1" smtClean="0">
                <a:solidFill>
                  <a:srgbClr val="0000FF"/>
                </a:solidFill>
                <a:cs typeface="Arial" pitchFamily="34" charset="0"/>
              </a:rPr>
              <a:t>      </a:t>
            </a:r>
            <a:r>
              <a:rPr lang="en-US" sz="2800" b="1" i="1" smtClean="0">
                <a:solidFill>
                  <a:srgbClr val="0000FF"/>
                </a:solidFill>
              </a:rPr>
              <a:t>K</a:t>
            </a:r>
            <a:r>
              <a:rPr lang="vi-VN" sz="2800" b="1" i="1" smtClean="0">
                <a:solidFill>
                  <a:srgbClr val="0000FF"/>
                </a:solidFill>
                <a:latin typeface="Calibri" pitchFamily="34" charset="0"/>
                <a:cs typeface="Calibri" pitchFamily="34" charset="0"/>
              </a:rPr>
              <a:t>hai thác thông tin đ</a:t>
            </a:r>
            <a:r>
              <a:rPr lang="en-US" sz="2800" b="1" i="1" smtClean="0">
                <a:solidFill>
                  <a:srgbClr val="0000FF"/>
                </a:solidFill>
                <a:latin typeface="Calibri" pitchFamily="34" charset="0"/>
                <a:cs typeface="Calibri" pitchFamily="34" charset="0"/>
              </a:rPr>
              <a:t>oạn 3 </a:t>
            </a:r>
            <a:r>
              <a:rPr lang="vi-VN" sz="2800" b="1" i="1" smtClean="0">
                <a:solidFill>
                  <a:srgbClr val="0000FF"/>
                </a:solidFill>
                <a:latin typeface="Calibri" pitchFamily="34" charset="0"/>
                <a:cs typeface="Calibri" pitchFamily="34" charset="0"/>
              </a:rPr>
              <a:t>mục </a:t>
            </a:r>
            <a:r>
              <a:rPr lang="en-US" sz="2800" b="1" i="1" smtClean="0">
                <a:solidFill>
                  <a:srgbClr val="0000FF"/>
                </a:solidFill>
                <a:latin typeface="Calibri" pitchFamily="34" charset="0"/>
                <a:cs typeface="Calibri" pitchFamily="34" charset="0"/>
              </a:rPr>
              <a:t>3.a; H.2</a:t>
            </a:r>
            <a:r>
              <a:rPr lang="vi-VN" sz="2800" b="1" i="1" smtClean="0">
                <a:solidFill>
                  <a:srgbClr val="0000FF"/>
                </a:solidFill>
                <a:latin typeface="Calibri" pitchFamily="34" charset="0"/>
                <a:cs typeface="Calibri" pitchFamily="34" charset="0"/>
              </a:rPr>
              <a:t> SGK</a:t>
            </a:r>
            <a:r>
              <a:rPr lang="en-US" sz="2800" b="1" i="1" smtClean="0">
                <a:solidFill>
                  <a:srgbClr val="0000FF"/>
                </a:solidFill>
              </a:rPr>
              <a:t>, kể tên một số loài động vật và thực vật chính ở châu Nam Cực.</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8386" y="1312291"/>
            <a:ext cx="750409" cy="814956"/>
          </a:xfrm>
          <a:prstGeom prst="rect">
            <a:avLst/>
          </a:prstGeom>
        </p:spPr>
      </p:pic>
      <p:grpSp>
        <p:nvGrpSpPr>
          <p:cNvPr id="2" name="Group 25">
            <a:extLst>
              <a:ext uri="{FF2B5EF4-FFF2-40B4-BE49-F238E27FC236}">
                <a16:creationId xmlns="" xmlns:a16="http://schemas.microsoft.com/office/drawing/2014/main" id="{2BC325F7-001A-430A-935E-9166E9255E9B}"/>
              </a:ext>
            </a:extLst>
          </p:cNvPr>
          <p:cNvGrpSpPr/>
          <p:nvPr/>
        </p:nvGrpSpPr>
        <p:grpSpPr>
          <a:xfrm>
            <a:off x="6739238" y="546268"/>
            <a:ext cx="2179137" cy="2352674"/>
            <a:chOff x="3959888" y="1208380"/>
            <a:chExt cx="1322050" cy="1403747"/>
          </a:xfrm>
          <a:solidFill>
            <a:srgbClr val="2DB2A4"/>
          </a:solidFill>
          <a:effectLst>
            <a:outerShdw blurRad="50800" dist="38100" dir="2700000" algn="tl" rotWithShape="0">
              <a:prstClr val="black">
                <a:alpha val="40000"/>
              </a:prstClr>
            </a:outerShdw>
          </a:effectLst>
        </p:grpSpPr>
        <p:cxnSp>
          <p:nvCxnSpPr>
            <p:cNvPr id="20" name="直接连接符 26">
              <a:extLst>
                <a:ext uri="{FF2B5EF4-FFF2-40B4-BE49-F238E27FC236}">
                  <a16:creationId xmlns="" xmlns:a16="http://schemas.microsoft.com/office/drawing/2014/main" id="{F4FFC0C2-AB66-46F5-96E8-44F3864B8586}"/>
                </a:ext>
              </a:extLst>
            </p:cNvPr>
            <p:cNvCxnSpPr/>
            <p:nvPr/>
          </p:nvCxnSpPr>
          <p:spPr>
            <a:xfrm flipH="1">
              <a:off x="4026926" y="1208380"/>
              <a:ext cx="1196092" cy="1403747"/>
            </a:xfrm>
            <a:prstGeom prst="line">
              <a:avLst/>
            </a:prstGeom>
            <a:grpFill/>
            <a:ln w="38100">
              <a:solidFill>
                <a:srgbClr val="2DB2A4"/>
              </a:solidFill>
            </a:ln>
          </p:spPr>
          <p:style>
            <a:lnRef idx="1">
              <a:schemeClr val="accent1"/>
            </a:lnRef>
            <a:fillRef idx="0">
              <a:schemeClr val="accent1"/>
            </a:fillRef>
            <a:effectRef idx="0">
              <a:schemeClr val="accent1"/>
            </a:effectRef>
            <a:fontRef idx="minor">
              <a:schemeClr val="tx1"/>
            </a:fontRef>
          </p:style>
        </p:cxnSp>
        <p:grpSp>
          <p:nvGrpSpPr>
            <p:cNvPr id="3" name="组合 27">
              <a:extLst>
                <a:ext uri="{FF2B5EF4-FFF2-40B4-BE49-F238E27FC236}">
                  <a16:creationId xmlns="" xmlns:a16="http://schemas.microsoft.com/office/drawing/2014/main" id="{6B293241-E07E-409D-B340-ACBACA33E46A}"/>
                </a:ext>
              </a:extLst>
            </p:cNvPr>
            <p:cNvGrpSpPr/>
            <p:nvPr/>
          </p:nvGrpSpPr>
          <p:grpSpPr>
            <a:xfrm>
              <a:off x="3959888" y="1257963"/>
              <a:ext cx="1322050" cy="1322050"/>
              <a:chOff x="5398384" y="2283709"/>
              <a:chExt cx="1762733" cy="1762733"/>
            </a:xfrm>
            <a:grpFill/>
          </p:grpSpPr>
          <p:sp>
            <p:nvSpPr>
              <p:cNvPr id="22" name="空心弧 28">
                <a:extLst>
                  <a:ext uri="{FF2B5EF4-FFF2-40B4-BE49-F238E27FC236}">
                    <a16:creationId xmlns="" xmlns:a16="http://schemas.microsoft.com/office/drawing/2014/main" id="{1DCF9C3D-DB13-47C9-A818-D82463D8D40A}"/>
                  </a:ext>
                </a:extLst>
              </p:cNvPr>
              <p:cNvSpPr/>
              <p:nvPr/>
            </p:nvSpPr>
            <p:spPr>
              <a:xfrm>
                <a:off x="5398384" y="2283709"/>
                <a:ext cx="1762733" cy="1762733"/>
              </a:xfrm>
              <a:prstGeom prst="blockArc">
                <a:avLst>
                  <a:gd name="adj1" fmla="val 1636957"/>
                  <a:gd name="adj2" fmla="val 144664"/>
                  <a:gd name="adj3" fmla="val 9710"/>
                </a:avLst>
              </a:prstGeom>
              <a:solidFill>
                <a:srgbClr val="2DB2A4"/>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chemeClr val="tx1"/>
                  </a:solidFill>
                </a:endParaRPr>
              </a:p>
            </p:txBody>
          </p:sp>
          <p:pic>
            <p:nvPicPr>
              <p:cNvPr id="23" name="图片 29">
                <a:extLst>
                  <a:ext uri="{FF2B5EF4-FFF2-40B4-BE49-F238E27FC236}">
                    <a16:creationId xmlns="" xmlns:a16="http://schemas.microsoft.com/office/drawing/2014/main" id="{DCF72787-6A92-44AF-A19A-BAF7400314AD}"/>
                  </a:ext>
                </a:extLst>
              </p:cNvPr>
              <p:cNvPicPr>
                <a:picLocks noChangeAspect="1"/>
              </p:cNvPicPr>
              <p:nvPr/>
            </p:nvPicPr>
            <p:blipFill>
              <a:blip r:embed="rId4">
                <a:extLst>
                  <a:ext uri="{28A0092B-C50C-407E-A947-70E740481C1C}">
                    <a14:useLocalDpi xmlns="" xmlns:a14="http://schemas.microsoft.com/office/drawing/2010/main" val="0"/>
                  </a:ext>
                </a:extLst>
              </a:blip>
              <a:srcRect/>
              <a:stretch/>
            </p:blipFill>
            <p:spPr>
              <a:xfrm>
                <a:off x="5454899" y="2369059"/>
                <a:ext cx="1650365" cy="1587434"/>
              </a:xfrm>
              <a:custGeom>
                <a:avLst/>
                <a:gdLst>
                  <a:gd name="connsiteX0" fmla="*/ 828675 w 1657350"/>
                  <a:gd name="connsiteY0" fmla="*/ 0 h 1657350"/>
                  <a:gd name="connsiteX1" fmla="*/ 1657350 w 1657350"/>
                  <a:gd name="connsiteY1" fmla="*/ 828675 h 1657350"/>
                  <a:gd name="connsiteX2" fmla="*/ 828675 w 1657350"/>
                  <a:gd name="connsiteY2" fmla="*/ 1657350 h 1657350"/>
                  <a:gd name="connsiteX3" fmla="*/ 0 w 1657350"/>
                  <a:gd name="connsiteY3" fmla="*/ 828675 h 1657350"/>
                  <a:gd name="connsiteX4" fmla="*/ 828675 w 1657350"/>
                  <a:gd name="connsiteY4" fmla="*/ 0 h 165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50" h="1657350">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a:grpFill/>
              <a:ln>
                <a:solidFill>
                  <a:srgbClr val="2DB2A4"/>
                </a:solidFill>
              </a:ln>
            </p:spPr>
          </p:pic>
        </p:grpSp>
      </p:grpSp>
      <p:pic>
        <p:nvPicPr>
          <p:cNvPr id="24" name="Picture 2" descr="BÁO SÀI GÒN GIẢI PHÓ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82631" y="2901293"/>
            <a:ext cx="3505059" cy="219470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132446" y="556953"/>
            <a:ext cx="3270767"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 Đặc điểm tự nhiên</a:t>
            </a:r>
          </a:p>
          <a:p>
            <a:r>
              <a:rPr lang="en-US" sz="2800" b="1" i="1" u="sng" smtClean="0">
                <a:solidFill>
                  <a:srgbClr val="002060"/>
                </a:solidFill>
                <a:cs typeface="Arial" pitchFamily="34" charset="0"/>
              </a:rPr>
              <a:t>c. Sinh vật</a:t>
            </a:r>
            <a:endParaRPr lang="en-US" sz="2800" i="1" u="sng"/>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000"/>
                                        <p:tgtEl>
                                          <p:spTgt spid="2"/>
                                        </p:tgtEl>
                                      </p:cBhvr>
                                    </p:animEffect>
                                  </p:childTnLst>
                                </p:cTn>
                              </p:par>
                              <p:par>
                                <p:cTn id="19" presetID="29"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ppt_x</p:attrName>
                                        </p:attrNameLst>
                                      </p:cBhvr>
                                      <p:tavLst>
                                        <p:tav tm="0">
                                          <p:val>
                                            <p:strVal val="#ppt_x-.2"/>
                                          </p:val>
                                        </p:tav>
                                        <p:tav tm="100000">
                                          <p:val>
                                            <p:strVal val="#ppt_x"/>
                                          </p:val>
                                        </p:tav>
                                      </p:tavLst>
                                    </p:anim>
                                    <p:anim calcmode="lin" valueType="num">
                                      <p:cBhvr>
                                        <p:cTn id="22"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nodeType="clickEffect">
                                  <p:stCondLst>
                                    <p:cond delay="0"/>
                                  </p:stCondLst>
                                  <p:childTnLst>
                                    <p:anim calcmode="lin" valueType="num">
                                      <p:cBhvr>
                                        <p:cTn id="27" dur="1000"/>
                                        <p:tgtEl>
                                          <p:spTgt spid="18"/>
                                        </p:tgtEl>
                                        <p:attrNameLst>
                                          <p:attrName>ppt_x</p:attrName>
                                        </p:attrNameLst>
                                      </p:cBhvr>
                                      <p:tavLst>
                                        <p:tav tm="0">
                                          <p:val>
                                            <p:strVal val="ppt_x"/>
                                          </p:val>
                                        </p:tav>
                                        <p:tav tm="100000">
                                          <p:val>
                                            <p:strVal val="ppt_x-.2"/>
                                          </p:val>
                                        </p:tav>
                                      </p:tavLst>
                                    </p:anim>
                                    <p:anim calcmode="lin" valueType="num">
                                      <p:cBhvr>
                                        <p:cTn id="28" dur="1000"/>
                                        <p:tgtEl>
                                          <p:spTgt spid="18"/>
                                        </p:tgtEl>
                                        <p:attrNameLst>
                                          <p:attrName>ppt_y</p:attrName>
                                        </p:attrNameLst>
                                      </p:cBhvr>
                                      <p:tavLst>
                                        <p:tav tm="0">
                                          <p:val>
                                            <p:strVal val="ppt_y"/>
                                          </p:val>
                                        </p:tav>
                                        <p:tav tm="100000">
                                          <p:val>
                                            <p:strVal val="ppt_y"/>
                                          </p:val>
                                        </p:tav>
                                      </p:tavLst>
                                    </p:anim>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par>
                                <p:cTn id="31" presetID="29" presetClass="exit" presetSubtype="0" fill="hold" grpId="1" nodeType="withEffect">
                                  <p:stCondLst>
                                    <p:cond delay="0"/>
                                  </p:stCondLst>
                                  <p:childTnLst>
                                    <p:anim calcmode="lin" valueType="num">
                                      <p:cBhvr>
                                        <p:cTn id="32" dur="1000"/>
                                        <p:tgtEl>
                                          <p:spTgt spid="17"/>
                                        </p:tgtEl>
                                        <p:attrNameLst>
                                          <p:attrName>ppt_x</p:attrName>
                                        </p:attrNameLst>
                                      </p:cBhvr>
                                      <p:tavLst>
                                        <p:tav tm="0">
                                          <p:val>
                                            <p:strVal val="ppt_x"/>
                                          </p:val>
                                        </p:tav>
                                        <p:tav tm="100000">
                                          <p:val>
                                            <p:strVal val="ppt_x-.2"/>
                                          </p:val>
                                        </p:tav>
                                      </p:tavLst>
                                    </p:anim>
                                    <p:anim calcmode="lin" valueType="num">
                                      <p:cBhvr>
                                        <p:cTn id="33" dur="1000"/>
                                        <p:tgtEl>
                                          <p:spTgt spid="17"/>
                                        </p:tgtEl>
                                        <p:attrNameLst>
                                          <p:attrName>ppt_y</p:attrName>
                                        </p:attrNameLst>
                                      </p:cBhvr>
                                      <p:tavLst>
                                        <p:tav tm="0">
                                          <p:val>
                                            <p:strVal val="ppt_y"/>
                                          </p:val>
                                        </p:tav>
                                        <p:tav tm="100000">
                                          <p:val>
                                            <p:strVal val="ppt_y"/>
                                          </p:val>
                                        </p:tav>
                                      </p:tavLst>
                                    </p:anim>
                                    <p:animEffect transition="out" filter="fade">
                                      <p:cBhvr>
                                        <p:cTn id="34" dur="1000"/>
                                        <p:tgtEl>
                                          <p:spTgt spid="17"/>
                                        </p:tgtEl>
                                      </p:cBhvr>
                                    </p:animEffect>
                                    <p:set>
                                      <p:cBhvr>
                                        <p:cTn id="35" dur="1" fill="hold">
                                          <p:stCondLst>
                                            <p:cond delay="9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ppt_x</p:attrName>
                                        </p:attrNameLst>
                                      </p:cBhvr>
                                      <p:tavLst>
                                        <p:tav tm="0">
                                          <p:val>
                                            <p:strVal val="#ppt_x-.2"/>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
                                        </p:tgtEl>
                                      </p:cBhvr>
                                    </p:animEffect>
                                  </p:childTnLst>
                                </p:cTn>
                              </p:par>
                              <p:par>
                                <p:cTn id="43" presetID="29"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ppt_x</p:attrName>
                                        </p:attrNameLst>
                                      </p:cBhvr>
                                      <p:tavLst>
                                        <p:tav tm="0">
                                          <p:val>
                                            <p:strVal val="#ppt_x-.2"/>
                                          </p:val>
                                        </p:tav>
                                        <p:tav tm="100000">
                                          <p:val>
                                            <p:strVal val="#ppt_x"/>
                                          </p:val>
                                        </p:tav>
                                      </p:tavLst>
                                    </p:anim>
                                    <p:anim calcmode="lin" valueType="num">
                                      <p:cBhvr>
                                        <p:cTn id="4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3"/>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ppt_x</p:attrName>
                                        </p:attrNameLst>
                                      </p:cBhvr>
                                      <p:tavLst>
                                        <p:tav tm="0">
                                          <p:val>
                                            <p:strVal val="#ppt_x-.2"/>
                                          </p:val>
                                        </p:tav>
                                        <p:tav tm="100000">
                                          <p:val>
                                            <p:strVal val="#ppt_x"/>
                                          </p:val>
                                        </p:tav>
                                      </p:tavLst>
                                    </p:anim>
                                    <p:anim calcmode="lin" valueType="num">
                                      <p:cBhvr>
                                        <p:cTn id="5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7"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49" name="Rectangle 1"/>
          <p:cNvSpPr>
            <a:spLocks noChangeArrowheads="1"/>
          </p:cNvSpPr>
          <p:nvPr/>
        </p:nvSpPr>
        <p:spPr bwMode="auto">
          <a:xfrm>
            <a:off x="178131" y="1377536"/>
            <a:ext cx="8584869"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smtClean="0">
                <a:solidFill>
                  <a:srgbClr val="002060"/>
                </a:solidFill>
              </a:rPr>
              <a:t>- Trên bền mặt lục địa: thực vật và động vật không thể tồn tại.</a:t>
            </a:r>
            <a:endParaRPr lang="en-US" sz="2800" b="1" smtClean="0">
              <a:solidFill>
                <a:srgbClr val="002060"/>
              </a:solidFill>
            </a:endParaRPr>
          </a:p>
          <a:p>
            <a:pPr algn="just">
              <a:lnSpc>
                <a:spcPct val="150000"/>
              </a:lnSpc>
            </a:pPr>
            <a:r>
              <a:rPr lang="pt-BR" sz="2800" b="1" smtClean="0">
                <a:solidFill>
                  <a:srgbClr val="002060"/>
                </a:solidFill>
              </a:rPr>
              <a:t>- Ven lục địa: </a:t>
            </a:r>
            <a:endParaRPr lang="en-US" sz="2800" b="1" smtClean="0">
              <a:solidFill>
                <a:srgbClr val="002060"/>
              </a:solidFill>
            </a:endParaRPr>
          </a:p>
          <a:p>
            <a:pPr algn="just">
              <a:lnSpc>
                <a:spcPct val="150000"/>
              </a:lnSpc>
            </a:pPr>
            <a:r>
              <a:rPr lang="pt-BR" sz="2800" b="1" smtClean="0">
                <a:solidFill>
                  <a:srgbClr val="002060"/>
                </a:solidFill>
              </a:rPr>
              <a:t>+ Thực vật: rêu, đị y, tảo, nấm...</a:t>
            </a:r>
            <a:endParaRPr lang="en-US" sz="2800" b="1" smtClean="0">
              <a:solidFill>
                <a:srgbClr val="002060"/>
              </a:solidFill>
            </a:endParaRPr>
          </a:p>
          <a:p>
            <a:pPr algn="just">
              <a:lnSpc>
                <a:spcPct val="150000"/>
              </a:lnSpc>
            </a:pPr>
            <a:r>
              <a:rPr lang="pt-BR" sz="2800" b="1" smtClean="0">
                <a:solidFill>
                  <a:srgbClr val="002060"/>
                </a:solidFill>
              </a:rPr>
              <a:t>+ Động vật: thú chân vịt, chim cánh cụt, chim </a:t>
            </a:r>
            <a:r>
              <a:rPr lang="pt-BR" sz="2800" b="1" smtClean="0">
                <a:solidFill>
                  <a:srgbClr val="002060"/>
                </a:solidFill>
              </a:rPr>
              <a:t>biển</a:t>
            </a:r>
            <a:r>
              <a:rPr lang="pt-BR" sz="2800" b="1" smtClean="0">
                <a:solidFill>
                  <a:srgbClr val="002060"/>
                </a:solidFill>
              </a:rPr>
              <a:t>...</a:t>
            </a:r>
            <a:endParaRPr lang="en-US" sz="2800" b="1">
              <a:solidFill>
                <a:srgbClr val="002060"/>
              </a:solidFill>
            </a:endParaRPr>
          </a:p>
        </p:txBody>
      </p:sp>
      <p:sp>
        <p:nvSpPr>
          <p:cNvPr id="7" name="Rectangle 6"/>
          <p:cNvSpPr/>
          <p:nvPr/>
        </p:nvSpPr>
        <p:spPr>
          <a:xfrm>
            <a:off x="132446" y="556953"/>
            <a:ext cx="3270767"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 Đặc điểm tự nhiên</a:t>
            </a:r>
          </a:p>
          <a:p>
            <a:r>
              <a:rPr lang="en-US" sz="2800" b="1" i="1" u="sng" smtClean="0">
                <a:solidFill>
                  <a:srgbClr val="002060"/>
                </a:solidFill>
                <a:cs typeface="Arial" pitchFamily="34" charset="0"/>
              </a:rPr>
              <a:t>c. Sinh vật</a:t>
            </a:r>
            <a:endParaRPr lang="en-US" sz="2800" i="1" u="sng"/>
          </a:p>
        </p:txBody>
      </p:sp>
      <p:sp>
        <p:nvSpPr>
          <p:cNvPr id="8" name="TextBox 7"/>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 calcmode="lin" valueType="num">
                                      <p:cBhvr>
                                        <p:cTn id="7" dur="1000" fill="hold"/>
                                        <p:tgtEl>
                                          <p:spTgt spid="204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0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49">
                                            <p:txEl>
                                              <p:pRg st="1" end="1"/>
                                            </p:txEl>
                                          </p:spTgt>
                                        </p:tgtEl>
                                        <p:attrNameLst>
                                          <p:attrName>style.visibility</p:attrName>
                                        </p:attrNameLst>
                                      </p:cBhvr>
                                      <p:to>
                                        <p:strVal val="visible"/>
                                      </p:to>
                                    </p:set>
                                    <p:anim calcmode="lin" valueType="num">
                                      <p:cBhvr>
                                        <p:cTn id="14" dur="1000" fill="hold"/>
                                        <p:tgtEl>
                                          <p:spTgt spid="204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04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049">
                                            <p:txEl>
                                              <p:pRg st="2" end="2"/>
                                            </p:txEl>
                                          </p:spTgt>
                                        </p:tgtEl>
                                        <p:attrNameLst>
                                          <p:attrName>style.visibility</p:attrName>
                                        </p:attrNameLst>
                                      </p:cBhvr>
                                      <p:to>
                                        <p:strVal val="visible"/>
                                      </p:to>
                                    </p:set>
                                    <p:anim calcmode="lin" valueType="num">
                                      <p:cBhvr>
                                        <p:cTn id="21" dur="1000" fill="hold"/>
                                        <p:tgtEl>
                                          <p:spTgt spid="204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04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4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049">
                                            <p:txEl>
                                              <p:pRg st="3" end="3"/>
                                            </p:txEl>
                                          </p:spTgt>
                                        </p:tgtEl>
                                        <p:attrNameLst>
                                          <p:attrName>style.visibility</p:attrName>
                                        </p:attrNameLst>
                                      </p:cBhvr>
                                      <p:to>
                                        <p:strVal val="visible"/>
                                      </p:to>
                                    </p:set>
                                    <p:anim calcmode="lin" valueType="num">
                                      <p:cBhvr>
                                        <p:cTn id="28" dur="1000" fill="hold"/>
                                        <p:tgtEl>
                                          <p:spTgt spid="2049">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04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0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85943" y="1706075"/>
            <a:ext cx="5095657" cy="155147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smtClean="0">
                <a:solidFill>
                  <a:srgbClr val="0000FF"/>
                </a:solidFill>
              </a:rPr>
              <a:t>	Tại sao sinh vật ở châu Nam Cực lại rất nghèo nàn? </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8386" y="1312291"/>
            <a:ext cx="750409" cy="814956"/>
          </a:xfrm>
          <a:prstGeom prst="rect">
            <a:avLst/>
          </a:prstGeom>
        </p:spPr>
      </p:pic>
      <p:sp>
        <p:nvSpPr>
          <p:cNvPr id="14" name="Rectangle 13"/>
          <p:cNvSpPr/>
          <p:nvPr/>
        </p:nvSpPr>
        <p:spPr>
          <a:xfrm>
            <a:off x="132446" y="556953"/>
            <a:ext cx="3270767"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 Đặc điểm tự nhiên</a:t>
            </a:r>
          </a:p>
          <a:p>
            <a:r>
              <a:rPr lang="en-US" sz="2800" b="1" i="1" u="sng" smtClean="0">
                <a:solidFill>
                  <a:srgbClr val="002060"/>
                </a:solidFill>
                <a:cs typeface="Arial" pitchFamily="34" charset="0"/>
              </a:rPr>
              <a:t>c. Sinh vật</a:t>
            </a:r>
            <a:endParaRPr lang="en-US" sz="2800" i="1" u="sng"/>
          </a:p>
        </p:txBody>
      </p:sp>
      <p:sp>
        <p:nvSpPr>
          <p:cNvPr id="9" name="TextBox 8"/>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pic>
        <p:nvPicPr>
          <p:cNvPr id="15" name="Picture 5" descr="tham h">
            <a:extLst>
              <a:ext uri="{FF2B5EF4-FFF2-40B4-BE49-F238E27FC236}">
                <a16:creationId xmlns:a16="http://schemas.microsoft.com/office/drawing/2014/main" xmlns="" id="{D2CE0C54-B061-4E14-BEA3-E361C4B7708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9720" r="1" b="4997"/>
          <a:stretch/>
        </p:blipFill>
        <p:spPr bwMode="auto">
          <a:xfrm>
            <a:off x="5469877" y="666750"/>
            <a:ext cx="3492005" cy="3505200"/>
          </a:xfrm>
          <a:prstGeom prst="rect">
            <a:avLst/>
          </a:prstGeom>
          <a:ln>
            <a:solidFill>
              <a:srgbClr val="0000FF"/>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Rounded Corners 7">
            <a:extLst>
              <a:ext uri="{FF2B5EF4-FFF2-40B4-BE49-F238E27FC236}">
                <a16:creationId xmlns="" xmlns:a16="http://schemas.microsoft.com/office/drawing/2014/main" id="{83943E22-6FC5-4857-96F1-DB4BDF369685}"/>
              </a:ext>
            </a:extLst>
          </p:cNvPr>
          <p:cNvSpPr/>
          <p:nvPr/>
        </p:nvSpPr>
        <p:spPr>
          <a:xfrm>
            <a:off x="179957" y="1670134"/>
            <a:ext cx="5095657" cy="19050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smtClean="0">
                <a:solidFill>
                  <a:srgbClr val="0000FF"/>
                </a:solidFill>
              </a:rPr>
              <a:t>	</a:t>
            </a:r>
            <a:r>
              <a:rPr lang="en-US" sz="2800" b="1" i="1" smtClean="0">
                <a:solidFill>
                  <a:srgbClr val="0000FF"/>
                </a:solidFill>
              </a:rPr>
              <a:t>Trong </a:t>
            </a:r>
            <a:r>
              <a:rPr lang="en-US" sz="2800" b="1" i="1" smtClean="0">
                <a:solidFill>
                  <a:srgbClr val="0000FF"/>
                </a:solidFill>
              </a:rPr>
              <a:t>điều kiện tự nhiên khắc nghiệt, sinh vật tồn tại bằng cách nào?</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20" name="Picture 19">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52400" y="1276350"/>
            <a:ext cx="750409" cy="814956"/>
          </a:xfrm>
          <a:prstGeom prst="rect">
            <a:avLst/>
          </a:prstGeom>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ppt_x-.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20"/>
                                        </p:tgtEl>
                                        <p:attrNameLst>
                                          <p:attrName>ppt_x</p:attrName>
                                        </p:attrNameLst>
                                      </p:cBhvr>
                                      <p:tavLst>
                                        <p:tav tm="0">
                                          <p:val>
                                            <p:strVal val="ppt_x"/>
                                          </p:val>
                                        </p:tav>
                                        <p:tav tm="100000">
                                          <p:val>
                                            <p:strVal val="ppt_x-.2"/>
                                          </p:val>
                                        </p:tav>
                                      </p:tavLst>
                                    </p:anim>
                                    <p:anim calcmode="lin" valueType="num">
                                      <p:cBhvr>
                                        <p:cTn id="43" dur="1000"/>
                                        <p:tgtEl>
                                          <p:spTgt spid="20"/>
                                        </p:tgtEl>
                                        <p:attrNameLst>
                                          <p:attrName>ppt_y</p:attrName>
                                        </p:attrNameLst>
                                      </p:cBhvr>
                                      <p:tavLst>
                                        <p:tav tm="0">
                                          <p:val>
                                            <p:strVal val="ppt_y"/>
                                          </p:val>
                                        </p:tav>
                                        <p:tav tm="100000">
                                          <p:val>
                                            <p:strVal val="ppt_y"/>
                                          </p:val>
                                        </p:tav>
                                      </p:tavLst>
                                    </p:anim>
                                    <p:animEffect transition="out" filter="fade">
                                      <p:cBhvr>
                                        <p:cTn id="44" dur="1000"/>
                                        <p:tgtEl>
                                          <p:spTgt spid="20"/>
                                        </p:tgtEl>
                                      </p:cBhvr>
                                    </p:animEffect>
                                    <p:set>
                                      <p:cBhvr>
                                        <p:cTn id="45" dur="1" fill="hold">
                                          <p:stCondLst>
                                            <p:cond delay="999"/>
                                          </p:stCondLst>
                                        </p:cTn>
                                        <p:tgtEl>
                                          <p:spTgt spid="20"/>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9"/>
                                        </p:tgtEl>
                                        <p:attrNameLst>
                                          <p:attrName>ppt_x</p:attrName>
                                        </p:attrNameLst>
                                      </p:cBhvr>
                                      <p:tavLst>
                                        <p:tav tm="0">
                                          <p:val>
                                            <p:strVal val="ppt_x"/>
                                          </p:val>
                                        </p:tav>
                                        <p:tav tm="100000">
                                          <p:val>
                                            <p:strVal val="ppt_x-.2"/>
                                          </p:val>
                                        </p:tav>
                                      </p:tavLst>
                                    </p:anim>
                                    <p:anim calcmode="lin" valueType="num">
                                      <p:cBhvr>
                                        <p:cTn id="48" dur="1000"/>
                                        <p:tgtEl>
                                          <p:spTgt spid="19"/>
                                        </p:tgtEl>
                                        <p:attrNameLst>
                                          <p:attrName>ppt_y</p:attrName>
                                        </p:attrNameLst>
                                      </p:cBhvr>
                                      <p:tavLst>
                                        <p:tav tm="0">
                                          <p:val>
                                            <p:strVal val="ppt_y"/>
                                          </p:val>
                                        </p:tav>
                                        <p:tav tm="100000">
                                          <p:val>
                                            <p:strVal val="ppt_y"/>
                                          </p:val>
                                        </p:tav>
                                      </p:tavLst>
                                    </p:anim>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49" name="Rectangle 1"/>
          <p:cNvSpPr>
            <a:spLocks noChangeArrowheads="1"/>
          </p:cNvSpPr>
          <p:nvPr/>
        </p:nvSpPr>
        <p:spPr bwMode="auto">
          <a:xfrm>
            <a:off x="254331" y="1377536"/>
            <a:ext cx="8584869"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smtClean="0">
                <a:solidFill>
                  <a:srgbClr val="002060"/>
                </a:solidFill>
              </a:rPr>
              <a:t>- </a:t>
            </a:r>
            <a:r>
              <a:rPr lang="pt-BR" sz="2800" b="1" smtClean="0">
                <a:solidFill>
                  <a:srgbClr val="002060"/>
                </a:solidFill>
              </a:rPr>
              <a:t>Một </a:t>
            </a:r>
            <a:r>
              <a:rPr lang="pt-BR" sz="2800" b="1" smtClean="0">
                <a:solidFill>
                  <a:srgbClr val="002060"/>
                </a:solidFill>
              </a:rPr>
              <a:t>số loài động vật: chim cánh cụt, hải cẩu, hải báo, chim biển...sống dựa vào nguồn tôm, cá, sinh vật phù du dồi dào.</a:t>
            </a:r>
            <a:endParaRPr lang="en-US" sz="2800" b="1" smtClean="0">
              <a:solidFill>
                <a:srgbClr val="002060"/>
              </a:solidFill>
            </a:endParaRPr>
          </a:p>
          <a:p>
            <a:pPr algn="just">
              <a:lnSpc>
                <a:spcPct val="150000"/>
              </a:lnSpc>
            </a:pPr>
            <a:r>
              <a:rPr lang="pt-BR" sz="2800" b="1" smtClean="0">
                <a:solidFill>
                  <a:srgbClr val="002060"/>
                </a:solidFill>
              </a:rPr>
              <a:t>- Cá voi xanh đang có nguy cơ tuyệt chủng, cần được bảo vệ nghiêm ngặt.</a:t>
            </a:r>
            <a:endParaRPr lang="en-US" sz="2800" b="1">
              <a:solidFill>
                <a:srgbClr val="002060"/>
              </a:solidFill>
            </a:endParaRPr>
          </a:p>
        </p:txBody>
      </p:sp>
      <p:sp>
        <p:nvSpPr>
          <p:cNvPr id="7" name="Rectangle 6"/>
          <p:cNvSpPr/>
          <p:nvPr/>
        </p:nvSpPr>
        <p:spPr>
          <a:xfrm>
            <a:off x="132446" y="556953"/>
            <a:ext cx="3270767"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 Đặc điểm tự nhiên</a:t>
            </a:r>
          </a:p>
          <a:p>
            <a:r>
              <a:rPr lang="en-US" sz="2800" b="1" i="1" u="sng" smtClean="0">
                <a:solidFill>
                  <a:srgbClr val="002060"/>
                </a:solidFill>
                <a:cs typeface="Arial" pitchFamily="34" charset="0"/>
              </a:rPr>
              <a:t>c. Sinh vật</a:t>
            </a:r>
            <a:endParaRPr lang="en-US" sz="2800" i="1" u="sng"/>
          </a:p>
        </p:txBody>
      </p:sp>
      <p:sp>
        <p:nvSpPr>
          <p:cNvPr id="8" name="TextBox 7"/>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 calcmode="lin" valueType="num">
                                      <p:cBhvr>
                                        <p:cTn id="7" dur="1000" fill="hold"/>
                                        <p:tgtEl>
                                          <p:spTgt spid="204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0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49">
                                            <p:txEl>
                                              <p:pRg st="1" end="1"/>
                                            </p:txEl>
                                          </p:spTgt>
                                        </p:tgtEl>
                                        <p:attrNameLst>
                                          <p:attrName>style.visibility</p:attrName>
                                        </p:attrNameLst>
                                      </p:cBhvr>
                                      <p:to>
                                        <p:strVal val="visible"/>
                                      </p:to>
                                    </p:set>
                                    <p:anim calcmode="lin" valueType="num">
                                      <p:cBhvr>
                                        <p:cTn id="14" dur="1000" fill="hold"/>
                                        <p:tgtEl>
                                          <p:spTgt spid="204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04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225430B8-E817-4C1F-919A-0DB24CB82948}"/>
              </a:ext>
            </a:extLst>
          </p:cNvPr>
          <p:cNvGrpSpPr/>
          <p:nvPr/>
        </p:nvGrpSpPr>
        <p:grpSpPr>
          <a:xfrm>
            <a:off x="4797828" y="411242"/>
            <a:ext cx="4122629" cy="2407958"/>
            <a:chOff x="5177444" y="99732"/>
            <a:chExt cx="3821985" cy="2484544"/>
          </a:xfrm>
        </p:grpSpPr>
        <p:pic>
          <p:nvPicPr>
            <p:cNvPr id="5" name="Picture 4">
              <a:extLst>
                <a:ext uri="{FF2B5EF4-FFF2-40B4-BE49-F238E27FC236}">
                  <a16:creationId xmlns:a16="http://schemas.microsoft.com/office/drawing/2014/main" xmlns="" id="{0947A88C-911A-4DD7-A8CA-718F17E2AC14}"/>
                </a:ext>
              </a:extLst>
            </p:cNvPr>
            <p:cNvPicPr>
              <a:picLocks noChangeAspect="1"/>
            </p:cNvPicPr>
            <p:nvPr/>
          </p:nvPicPr>
          <p:blipFill>
            <a:blip r:embed="rId2"/>
            <a:stretch>
              <a:fillRect/>
            </a:stretch>
          </p:blipFill>
          <p:spPr>
            <a:xfrm>
              <a:off x="5177444" y="99732"/>
              <a:ext cx="3821985" cy="2472018"/>
            </a:xfrm>
            <a:prstGeom prst="rect">
              <a:avLst/>
            </a:prstGeom>
            <a:ln>
              <a:solidFill>
                <a:srgbClr val="0000FF"/>
              </a:solidFill>
            </a:ln>
          </p:spPr>
        </p:pic>
        <p:sp>
          <p:nvSpPr>
            <p:cNvPr id="6" name="TextBox 5">
              <a:extLst>
                <a:ext uri="{FF2B5EF4-FFF2-40B4-BE49-F238E27FC236}">
                  <a16:creationId xmlns:a16="http://schemas.microsoft.com/office/drawing/2014/main" xmlns="" id="{9A6C3F2A-C646-4535-A81C-DEE625ED694C}"/>
                </a:ext>
              </a:extLst>
            </p:cNvPr>
            <p:cNvSpPr txBox="1"/>
            <p:nvPr/>
          </p:nvSpPr>
          <p:spPr>
            <a:xfrm>
              <a:off x="8012984" y="2187319"/>
              <a:ext cx="957349" cy="396957"/>
            </a:xfrm>
            <a:prstGeom prst="rect">
              <a:avLst/>
            </a:prstGeom>
            <a:solidFill>
              <a:schemeClr val="bg1"/>
            </a:solidFill>
            <a:ln>
              <a:solidFill>
                <a:srgbClr val="0000FF"/>
              </a:solidFill>
            </a:ln>
          </p:spPr>
          <p:txBody>
            <a:bodyPr wrap="square" rtlCol="0">
              <a:spAutoFit/>
            </a:bodyPr>
            <a:lstStyle/>
            <a:p>
              <a:r>
                <a:rPr lang="en-US" sz="1900" b="1">
                  <a:solidFill>
                    <a:srgbClr val="2B1CF0"/>
                  </a:solidFill>
                  <a:latin typeface="+mj-lt"/>
                  <a:cs typeface="Arial" panose="020B0604020202020204" pitchFamily="34" charset="0"/>
                </a:rPr>
                <a:t>Hải báo</a:t>
              </a:r>
            </a:p>
          </p:txBody>
        </p:sp>
      </p:grpSp>
      <p:grpSp>
        <p:nvGrpSpPr>
          <p:cNvPr id="3" name="Group 6">
            <a:extLst>
              <a:ext uri="{FF2B5EF4-FFF2-40B4-BE49-F238E27FC236}">
                <a16:creationId xmlns:a16="http://schemas.microsoft.com/office/drawing/2014/main" xmlns="" id="{5116D520-7B9F-4E66-B9A3-DA6C09D2057A}"/>
              </a:ext>
            </a:extLst>
          </p:cNvPr>
          <p:cNvGrpSpPr/>
          <p:nvPr/>
        </p:nvGrpSpPr>
        <p:grpSpPr>
          <a:xfrm>
            <a:off x="483988" y="389075"/>
            <a:ext cx="3904245" cy="2445796"/>
            <a:chOff x="533399" y="95921"/>
            <a:chExt cx="3904245" cy="2445796"/>
          </a:xfrm>
        </p:grpSpPr>
        <p:pic>
          <p:nvPicPr>
            <p:cNvPr id="8" name="Picture 2">
              <a:extLst>
                <a:ext uri="{FF2B5EF4-FFF2-40B4-BE49-F238E27FC236}">
                  <a16:creationId xmlns:a16="http://schemas.microsoft.com/office/drawing/2014/main" xmlns="" id="{BCA7A748-F38A-4874-A6B2-0ABDA87F7E7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399" y="95921"/>
              <a:ext cx="3904245" cy="2440153"/>
            </a:xfrm>
            <a:prstGeom prst="rect">
              <a:avLst/>
            </a:prstGeom>
            <a:noFill/>
            <a:ln>
              <a:solidFill>
                <a:srgbClr val="0000FF"/>
              </a:solidFill>
            </a:ln>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676E8810-CF40-4B1A-A54E-0CC2D27569CF}"/>
                </a:ext>
              </a:extLst>
            </p:cNvPr>
            <p:cNvSpPr txBox="1"/>
            <p:nvPr/>
          </p:nvSpPr>
          <p:spPr>
            <a:xfrm>
              <a:off x="2411612" y="2156996"/>
              <a:ext cx="1996872" cy="384721"/>
            </a:xfrm>
            <a:prstGeom prst="rect">
              <a:avLst/>
            </a:prstGeom>
            <a:solidFill>
              <a:schemeClr val="bg1"/>
            </a:solidFill>
            <a:ln>
              <a:solidFill>
                <a:srgbClr val="0000FF"/>
              </a:solidFill>
            </a:ln>
          </p:spPr>
          <p:txBody>
            <a:bodyPr wrap="square" rtlCol="0">
              <a:spAutoFit/>
            </a:bodyPr>
            <a:lstStyle/>
            <a:p>
              <a:r>
                <a:rPr lang="en-US" sz="1900" b="1">
                  <a:solidFill>
                    <a:srgbClr val="2B1CF0"/>
                  </a:solidFill>
                  <a:latin typeface="+mj-lt"/>
                  <a:cs typeface="Arial" panose="020B0604020202020204" pitchFamily="34" charset="0"/>
                </a:rPr>
                <a:t>Chim cánh cụt</a:t>
              </a:r>
            </a:p>
          </p:txBody>
        </p:sp>
      </p:grpSp>
      <p:grpSp>
        <p:nvGrpSpPr>
          <p:cNvPr id="7" name="Group 9">
            <a:extLst>
              <a:ext uri="{FF2B5EF4-FFF2-40B4-BE49-F238E27FC236}">
                <a16:creationId xmlns:a16="http://schemas.microsoft.com/office/drawing/2014/main" xmlns="" id="{19D95908-AE3D-4495-A751-8F9952DCF356}"/>
              </a:ext>
            </a:extLst>
          </p:cNvPr>
          <p:cNvGrpSpPr/>
          <p:nvPr/>
        </p:nvGrpSpPr>
        <p:grpSpPr>
          <a:xfrm>
            <a:off x="4800600" y="2857500"/>
            <a:ext cx="4119857" cy="2348857"/>
            <a:chOff x="5174673" y="2671482"/>
            <a:chExt cx="3821984" cy="2348857"/>
          </a:xfrm>
        </p:grpSpPr>
        <p:pic>
          <p:nvPicPr>
            <p:cNvPr id="11" name="Picture 10">
              <a:extLst>
                <a:ext uri="{FF2B5EF4-FFF2-40B4-BE49-F238E27FC236}">
                  <a16:creationId xmlns:a16="http://schemas.microsoft.com/office/drawing/2014/main" xmlns="" id="{2166B115-4686-47DE-A918-FA1A4D47B022}"/>
                </a:ext>
              </a:extLst>
            </p:cNvPr>
            <p:cNvPicPr>
              <a:picLocks noChangeAspect="1"/>
            </p:cNvPicPr>
            <p:nvPr/>
          </p:nvPicPr>
          <p:blipFill>
            <a:blip r:embed="rId4"/>
            <a:stretch>
              <a:fillRect/>
            </a:stretch>
          </p:blipFill>
          <p:spPr>
            <a:xfrm>
              <a:off x="5174673" y="2671482"/>
              <a:ext cx="3821984" cy="2343150"/>
            </a:xfrm>
            <a:prstGeom prst="rect">
              <a:avLst/>
            </a:prstGeom>
            <a:ln>
              <a:solidFill>
                <a:srgbClr val="0000FF"/>
              </a:solidFill>
            </a:ln>
          </p:spPr>
        </p:pic>
        <p:sp>
          <p:nvSpPr>
            <p:cNvPr id="12" name="TextBox 11">
              <a:extLst>
                <a:ext uri="{FF2B5EF4-FFF2-40B4-BE49-F238E27FC236}">
                  <a16:creationId xmlns:a16="http://schemas.microsoft.com/office/drawing/2014/main" xmlns="" id="{0E42691F-ED9E-45D6-AD75-DB98F728B7C1}"/>
                </a:ext>
              </a:extLst>
            </p:cNvPr>
            <p:cNvSpPr txBox="1"/>
            <p:nvPr/>
          </p:nvSpPr>
          <p:spPr>
            <a:xfrm>
              <a:off x="5260570" y="4635618"/>
              <a:ext cx="987829" cy="384721"/>
            </a:xfrm>
            <a:prstGeom prst="rect">
              <a:avLst/>
            </a:prstGeom>
            <a:solidFill>
              <a:schemeClr val="bg1"/>
            </a:solidFill>
            <a:ln>
              <a:solidFill>
                <a:srgbClr val="0000FF"/>
              </a:solidFill>
            </a:ln>
          </p:spPr>
          <p:txBody>
            <a:bodyPr wrap="square" rtlCol="0">
              <a:spAutoFit/>
            </a:bodyPr>
            <a:lstStyle/>
            <a:p>
              <a:r>
                <a:rPr lang="en-US" sz="1900" b="1">
                  <a:solidFill>
                    <a:srgbClr val="2B1CF0"/>
                  </a:solidFill>
                  <a:latin typeface="+mj-lt"/>
                  <a:cs typeface="Arial" panose="020B0604020202020204" pitchFamily="34" charset="0"/>
                </a:rPr>
                <a:t>Hải cẩu</a:t>
              </a:r>
            </a:p>
          </p:txBody>
        </p:sp>
      </p:grpSp>
      <p:grpSp>
        <p:nvGrpSpPr>
          <p:cNvPr id="10" name="Group 12">
            <a:extLst>
              <a:ext uri="{FF2B5EF4-FFF2-40B4-BE49-F238E27FC236}">
                <a16:creationId xmlns:a16="http://schemas.microsoft.com/office/drawing/2014/main" xmlns="" id="{9E5EB4EF-6026-4DBC-9F48-1D467E094115}"/>
              </a:ext>
            </a:extLst>
          </p:cNvPr>
          <p:cNvGrpSpPr/>
          <p:nvPr/>
        </p:nvGrpSpPr>
        <p:grpSpPr>
          <a:xfrm>
            <a:off x="469459" y="2849535"/>
            <a:ext cx="3933305" cy="2280054"/>
            <a:chOff x="504339" y="2684616"/>
            <a:chExt cx="3933305" cy="2133750"/>
          </a:xfrm>
        </p:grpSpPr>
        <p:pic>
          <p:nvPicPr>
            <p:cNvPr id="14" name="Picture 13">
              <a:extLst>
                <a:ext uri="{FF2B5EF4-FFF2-40B4-BE49-F238E27FC236}">
                  <a16:creationId xmlns:a16="http://schemas.microsoft.com/office/drawing/2014/main" xmlns="" id="{9BBC92D3-550D-4F12-99AC-C8DF261F4FFE}"/>
                </a:ext>
              </a:extLst>
            </p:cNvPr>
            <p:cNvPicPr>
              <a:picLocks noChangeAspect="1"/>
            </p:cNvPicPr>
            <p:nvPr/>
          </p:nvPicPr>
          <p:blipFill>
            <a:blip r:embed="rId5"/>
            <a:stretch>
              <a:fillRect/>
            </a:stretch>
          </p:blipFill>
          <p:spPr>
            <a:xfrm>
              <a:off x="504339" y="2684616"/>
              <a:ext cx="3933305" cy="2118525"/>
            </a:xfrm>
            <a:prstGeom prst="rect">
              <a:avLst/>
            </a:prstGeom>
            <a:ln>
              <a:solidFill>
                <a:srgbClr val="0000FF"/>
              </a:solidFill>
            </a:ln>
          </p:spPr>
        </p:pic>
        <p:sp>
          <p:nvSpPr>
            <p:cNvPr id="15" name="TextBox 14">
              <a:extLst>
                <a:ext uri="{FF2B5EF4-FFF2-40B4-BE49-F238E27FC236}">
                  <a16:creationId xmlns:a16="http://schemas.microsoft.com/office/drawing/2014/main" xmlns="" id="{D7057D67-F319-40DA-B730-F27C9B20CCDE}"/>
                </a:ext>
              </a:extLst>
            </p:cNvPr>
            <p:cNvSpPr txBox="1"/>
            <p:nvPr/>
          </p:nvSpPr>
          <p:spPr>
            <a:xfrm>
              <a:off x="533399" y="4458331"/>
              <a:ext cx="857596" cy="360035"/>
            </a:xfrm>
            <a:prstGeom prst="rect">
              <a:avLst/>
            </a:prstGeom>
            <a:solidFill>
              <a:schemeClr val="bg1"/>
            </a:solidFill>
            <a:ln>
              <a:solidFill>
                <a:srgbClr val="0000FF"/>
              </a:solidFill>
            </a:ln>
          </p:spPr>
          <p:txBody>
            <a:bodyPr wrap="square" rtlCol="0">
              <a:spAutoFit/>
            </a:bodyPr>
            <a:lstStyle/>
            <a:p>
              <a:r>
                <a:rPr lang="en-US" sz="1900" b="1">
                  <a:solidFill>
                    <a:srgbClr val="2B1CF0"/>
                  </a:solidFill>
                  <a:latin typeface="+mj-lt"/>
                  <a:cs typeface="Arial" panose="020B0604020202020204" pitchFamily="34" charset="0"/>
                </a:rPr>
                <a:t>Cá voi</a:t>
              </a:r>
            </a:p>
          </p:txBody>
        </p:sp>
      </p:grpSp>
    </p:spTree>
    <p:extLst>
      <p:ext uri="{BB962C8B-B14F-4D97-AF65-F5344CB8AC3E}">
        <p14:creationId xmlns:p14="http://schemas.microsoft.com/office/powerpoint/2010/main" xmlns="" val="21950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par>
                                <p:cTn id="15" presetID="2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ppt_x</p:attrName>
                                        </p:attrNameLst>
                                      </p:cBhvr>
                                      <p:tavLst>
                                        <p:tav tm="0">
                                          <p:val>
                                            <p:strVal val="#ppt_x-.2"/>
                                          </p:val>
                                        </p:tav>
                                        <p:tav tm="100000">
                                          <p:val>
                                            <p:strVal val="#ppt_x"/>
                                          </p:val>
                                        </p:tav>
                                      </p:tavLst>
                                    </p:anim>
                                    <p:anim calcmode="lin" valueType="num">
                                      <p:cBhvr>
                                        <p:cTn id="2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water, grass, person&#10;&#10;Description automatically generated">
            <a:extLst>
              <a:ext uri="{FF2B5EF4-FFF2-40B4-BE49-F238E27FC236}">
                <a16:creationId xmlns:a16="http://schemas.microsoft.com/office/drawing/2014/main" xmlns="" id="{2162757F-9FC3-422A-888A-5EEBB79D2180}"/>
              </a:ext>
            </a:extLst>
          </p:cNvPr>
          <p:cNvPicPr>
            <a:picLocks noChangeAspect="1"/>
          </p:cNvPicPr>
          <p:nvPr/>
        </p:nvPicPr>
        <p:blipFill rotWithShape="1">
          <a:blip r:embed="rId2"/>
          <a:srcRect t="964" r="-3" b="-3"/>
          <a:stretch/>
        </p:blipFill>
        <p:spPr>
          <a:xfrm>
            <a:off x="20" y="1"/>
            <a:ext cx="5650960" cy="3148026"/>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3" descr="A picture containing snow, outdoor, nature&#10;&#10;Description automatically generated">
            <a:extLst>
              <a:ext uri="{FF2B5EF4-FFF2-40B4-BE49-F238E27FC236}">
                <a16:creationId xmlns:a16="http://schemas.microsoft.com/office/drawing/2014/main" xmlns="" id="{56B9B904-FE71-43AE-8C8C-61F2D2466093}"/>
              </a:ext>
            </a:extLst>
          </p:cNvPr>
          <p:cNvPicPr>
            <a:picLocks noChangeAspect="1"/>
          </p:cNvPicPr>
          <p:nvPr/>
        </p:nvPicPr>
        <p:blipFill rotWithShape="1">
          <a:blip r:embed="rId3"/>
          <a:srcRect l="7434" r="17651" b="-1"/>
          <a:stretch/>
        </p:blipFill>
        <p:spPr>
          <a:xfrm>
            <a:off x="5740152" y="10"/>
            <a:ext cx="3403847" cy="290792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A picture containing coral, coelenterate&#10;&#10;Description automatically generated">
            <a:extLst>
              <a:ext uri="{FF2B5EF4-FFF2-40B4-BE49-F238E27FC236}">
                <a16:creationId xmlns:a16="http://schemas.microsoft.com/office/drawing/2014/main" xmlns="" id="{3DA6796E-C537-4BF8-96BE-CF046D96AD04}"/>
              </a:ext>
            </a:extLst>
          </p:cNvPr>
          <p:cNvPicPr>
            <a:picLocks noChangeAspect="1"/>
          </p:cNvPicPr>
          <p:nvPr/>
        </p:nvPicPr>
        <p:blipFill rotWithShape="1">
          <a:blip r:embed="rId4"/>
          <a:srcRect t="18485" b="15127"/>
          <a:stretch/>
        </p:blipFill>
        <p:spPr>
          <a:xfrm>
            <a:off x="20" y="3237191"/>
            <a:ext cx="5127618" cy="190630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6" name="Rectangle 5">
            <a:extLst>
              <a:ext uri="{FF2B5EF4-FFF2-40B4-BE49-F238E27FC236}">
                <a16:creationId xmlns:a16="http://schemas.microsoft.com/office/drawing/2014/main" xmlns="" id="{BF6CD917-103E-4B13-98A2-7A5410B3E479}"/>
              </a:ext>
            </a:extLst>
          </p:cNvPr>
          <p:cNvSpPr/>
          <p:nvPr/>
        </p:nvSpPr>
        <p:spPr>
          <a:xfrm>
            <a:off x="4757737" y="3638550"/>
            <a:ext cx="4129361" cy="541230"/>
          </a:xfrm>
          <a:prstGeom prst="rect">
            <a:avLst/>
          </a:prstGeom>
        </p:spPr>
        <p:txBody>
          <a:bodyPr vert="horz" lIns="91440" tIns="45720" rIns="91440" bIns="45720" rtlCol="0" anchor="b">
            <a:normAutofit/>
          </a:bodyPr>
          <a:lstStyle/>
          <a:p>
            <a:pPr algn="ctr">
              <a:spcBef>
                <a:spcPct val="0"/>
              </a:spcBef>
              <a:spcAft>
                <a:spcPts val="600"/>
              </a:spcAft>
            </a:pPr>
            <a:r>
              <a:rPr lang="en-US" sz="2000" b="1" kern="1200">
                <a:solidFill>
                  <a:srgbClr val="2B1CF0"/>
                </a:solidFill>
                <a:latin typeface="+mj-lt"/>
                <a:ea typeface="+mj-ea"/>
                <a:cs typeface="Arial" panose="020B0604020202020204" pitchFamily="34" charset="0"/>
              </a:rPr>
              <a:t>Rêu , địa y và tảo tại Nam Cực</a:t>
            </a:r>
          </a:p>
        </p:txBody>
      </p:sp>
    </p:spTree>
    <p:extLst>
      <p:ext uri="{BB962C8B-B14F-4D97-AF65-F5344CB8AC3E}">
        <p14:creationId xmlns:p14="http://schemas.microsoft.com/office/powerpoint/2010/main" xmlns="" val="55854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29"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72DC85B7-A47B-4EF9-A46D-44E45A28227F}"/>
              </a:ext>
            </a:extLst>
          </p:cNvPr>
          <p:cNvSpPr>
            <a:spLocks noGrp="1" noChangeArrowheads="1"/>
          </p:cNvSpPr>
          <p:nvPr>
            <p:ph type="title"/>
          </p:nvPr>
        </p:nvSpPr>
        <p:spPr>
          <a:xfrm>
            <a:off x="1593057" y="4439841"/>
            <a:ext cx="6750844" cy="475059"/>
          </a:xfrm>
        </p:spPr>
        <p:txBody>
          <a:bodyPr>
            <a:normAutofit/>
          </a:bodyPr>
          <a:lstStyle/>
          <a:p>
            <a:pPr eaLnBrk="1" hangingPunct="1"/>
            <a:r>
              <a:rPr lang="en-US" altLang="en-US" sz="2000" b="1">
                <a:solidFill>
                  <a:srgbClr val="FF0000"/>
                </a:solidFill>
                <a:latin typeface="+mn-lt"/>
                <a:cs typeface="Arial" panose="020B0604020202020204" pitchFamily="34" charset="0"/>
              </a:rPr>
              <a:t>Đánh bắt cá voi xanh ở vùng biển Nam Cực</a:t>
            </a:r>
          </a:p>
        </p:txBody>
      </p:sp>
      <p:pic>
        <p:nvPicPr>
          <p:cNvPr id="55299" name="Picture 3" descr="2006_08_10973909_hbx">
            <a:extLst>
              <a:ext uri="{FF2B5EF4-FFF2-40B4-BE49-F238E27FC236}">
                <a16:creationId xmlns:a16="http://schemas.microsoft.com/office/drawing/2014/main" xmlns="" id="{855286E5-2715-4F57-A628-211504B295DD}"/>
              </a:ext>
            </a:extLst>
          </p:cNvPr>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a:xfrm>
            <a:off x="1373981" y="192881"/>
            <a:ext cx="3025379" cy="4048125"/>
          </a:xfrm>
          <a:noFill/>
        </p:spPr>
      </p:pic>
      <p:pic>
        <p:nvPicPr>
          <p:cNvPr id="55300" name="Picture 4" descr="images[84]">
            <a:extLst>
              <a:ext uri="{FF2B5EF4-FFF2-40B4-BE49-F238E27FC236}">
                <a16:creationId xmlns:a16="http://schemas.microsoft.com/office/drawing/2014/main" xmlns="" id="{D73A9924-D639-4FB4-B7BD-94C689E5CA62}"/>
              </a:ext>
            </a:extLst>
          </p:cNvPr>
          <p:cNvPicPr>
            <a:picLocks noGrp="1" noChangeAspect="1" noChangeArrowheads="1"/>
          </p:cNvPicPr>
          <p:nvPr>
            <p:ph sz="quarter" idx="2"/>
          </p:nvPr>
        </p:nvPicPr>
        <p:blipFill>
          <a:blip r:embed="rId3">
            <a:lum contrast="-6000"/>
            <a:extLst>
              <a:ext uri="{28A0092B-C50C-407E-A947-70E740481C1C}">
                <a14:useLocalDpi xmlns:a14="http://schemas.microsoft.com/office/drawing/2010/main" xmlns="" val="0"/>
              </a:ext>
            </a:extLst>
          </a:blip>
          <a:srcRect/>
          <a:stretch>
            <a:fillRect/>
          </a:stretch>
        </p:blipFill>
        <p:spPr>
          <a:xfrm>
            <a:off x="4587478" y="159544"/>
            <a:ext cx="3138488" cy="4024313"/>
          </a:xfrm>
          <a:noFill/>
        </p:spPr>
      </p:pic>
    </p:spTree>
    <p:extLst>
      <p:ext uri="{BB962C8B-B14F-4D97-AF65-F5344CB8AC3E}">
        <p14:creationId xmlns:p14="http://schemas.microsoft.com/office/powerpoint/2010/main" xmlns="" val="2619068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1000" fill="hold"/>
                                        <p:tgtEl>
                                          <p:spTgt spid="31746"/>
                                        </p:tgtEl>
                                        <p:attrNameLst>
                                          <p:attrName>ppt_x</p:attrName>
                                        </p:attrNameLst>
                                      </p:cBhvr>
                                      <p:tavLst>
                                        <p:tav tm="0">
                                          <p:val>
                                            <p:strVal val="#ppt_x-.2"/>
                                          </p:val>
                                        </p:tav>
                                        <p:tav tm="100000">
                                          <p:val>
                                            <p:strVal val="#ppt_x"/>
                                          </p:val>
                                        </p:tav>
                                      </p:tavLst>
                                    </p:anim>
                                    <p:anim calcmode="lin" valueType="num">
                                      <p:cBhvr>
                                        <p:cTn id="8" dur="1000" fill="hold"/>
                                        <p:tgtEl>
                                          <p:spTgt spid="317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746"/>
                                        </p:tgtEl>
                                      </p:cBhvr>
                                    </p:animEffect>
                                  </p:childTnLst>
                                </p:cTn>
                              </p:par>
                              <p:par>
                                <p:cTn id="10" presetID="29" presetClass="entr" presetSubtype="0" fill="hold" nodeType="withEffect">
                                  <p:stCondLst>
                                    <p:cond delay="0"/>
                                  </p:stCondLst>
                                  <p:childTnLst>
                                    <p:set>
                                      <p:cBhvr>
                                        <p:cTn id="11" dur="1" fill="hold">
                                          <p:stCondLst>
                                            <p:cond delay="0"/>
                                          </p:stCondLst>
                                        </p:cTn>
                                        <p:tgtEl>
                                          <p:spTgt spid="55299"/>
                                        </p:tgtEl>
                                        <p:attrNameLst>
                                          <p:attrName>style.visibility</p:attrName>
                                        </p:attrNameLst>
                                      </p:cBhvr>
                                      <p:to>
                                        <p:strVal val="visible"/>
                                      </p:to>
                                    </p:set>
                                    <p:anim calcmode="lin" valueType="num">
                                      <p:cBhvr>
                                        <p:cTn id="12" dur="1000" fill="hold"/>
                                        <p:tgtEl>
                                          <p:spTgt spid="55299"/>
                                        </p:tgtEl>
                                        <p:attrNameLst>
                                          <p:attrName>ppt_x</p:attrName>
                                        </p:attrNameLst>
                                      </p:cBhvr>
                                      <p:tavLst>
                                        <p:tav tm="0">
                                          <p:val>
                                            <p:strVal val="#ppt_x-.2"/>
                                          </p:val>
                                        </p:tav>
                                        <p:tav tm="100000">
                                          <p:val>
                                            <p:strVal val="#ppt_x"/>
                                          </p:val>
                                        </p:tav>
                                      </p:tavLst>
                                    </p:anim>
                                    <p:anim calcmode="lin" valueType="num">
                                      <p:cBhvr>
                                        <p:cTn id="13" dur="1000" fill="hold"/>
                                        <p:tgtEl>
                                          <p:spTgt spid="5529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5299"/>
                                        </p:tgtEl>
                                      </p:cBhvr>
                                    </p:animEffect>
                                  </p:childTnLst>
                                </p:cTn>
                              </p:par>
                              <p:par>
                                <p:cTn id="15" presetID="29"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anim calcmode="lin" valueType="num">
                                      <p:cBhvr>
                                        <p:cTn id="17" dur="1000" fill="hold"/>
                                        <p:tgtEl>
                                          <p:spTgt spid="55300"/>
                                        </p:tgtEl>
                                        <p:attrNameLst>
                                          <p:attrName>ppt_x</p:attrName>
                                        </p:attrNameLst>
                                      </p:cBhvr>
                                      <p:tavLst>
                                        <p:tav tm="0">
                                          <p:val>
                                            <p:strVal val="#ppt_x-.2"/>
                                          </p:val>
                                        </p:tav>
                                        <p:tav tm="100000">
                                          <p:val>
                                            <p:strVal val="#ppt_x"/>
                                          </p:val>
                                        </p:tav>
                                      </p:tavLst>
                                    </p:anim>
                                    <p:anim calcmode="lin" valueType="num">
                                      <p:cBhvr>
                                        <p:cTn id="18" dur="1000" fill="hold"/>
                                        <p:tgtEl>
                                          <p:spTgt spid="5530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a:extLst>
              <a:ext uri="{FF2B5EF4-FFF2-40B4-BE49-F238E27FC236}">
                <a16:creationId xmlns:a16="http://schemas.microsoft.com/office/drawing/2014/main" xmlns="" id="{FA70E6C7-EE4F-4C08-8DBA-57EAE09F943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5846" y="387548"/>
            <a:ext cx="3120983" cy="3764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4" name="Text Box 6">
            <a:extLst>
              <a:ext uri="{FF2B5EF4-FFF2-40B4-BE49-F238E27FC236}">
                <a16:creationId xmlns:a16="http://schemas.microsoft.com/office/drawing/2014/main" xmlns="" id="{CA37F6CB-C657-463C-8522-5B4F23C4F013}"/>
              </a:ext>
            </a:extLst>
          </p:cNvPr>
          <p:cNvSpPr txBox="1">
            <a:spLocks noChangeArrowheads="1"/>
          </p:cNvSpPr>
          <p:nvPr/>
        </p:nvSpPr>
        <p:spPr bwMode="auto">
          <a:xfrm>
            <a:off x="2047396" y="4389671"/>
            <a:ext cx="5344994"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700" b="1">
                <a:solidFill>
                  <a:srgbClr val="FF0000"/>
                </a:solidFill>
                <a:latin typeface="+mj-lt"/>
                <a:cs typeface="Arial" panose="020B0604020202020204" pitchFamily="34" charset="0"/>
              </a:rPr>
              <a:t>Cá voi xanh sau khi bị săn bắt</a:t>
            </a:r>
          </a:p>
        </p:txBody>
      </p:sp>
      <p:sp>
        <p:nvSpPr>
          <p:cNvPr id="22533" name="Text Box 5">
            <a:extLst>
              <a:ext uri="{FF2B5EF4-FFF2-40B4-BE49-F238E27FC236}">
                <a16:creationId xmlns:a16="http://schemas.microsoft.com/office/drawing/2014/main" xmlns="" id="{89564CA5-6FCE-4AD7-80A3-D9D84CF53019}"/>
              </a:ext>
            </a:extLst>
          </p:cNvPr>
          <p:cNvSpPr txBox="1">
            <a:spLocks noChangeArrowheads="1"/>
          </p:cNvSpPr>
          <p:nvPr/>
        </p:nvSpPr>
        <p:spPr bwMode="auto">
          <a:xfrm>
            <a:off x="4521994" y="4599385"/>
            <a:ext cx="311943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7" name="Picture 5" descr="anh2">
            <a:extLst>
              <a:ext uri="{FF2B5EF4-FFF2-40B4-BE49-F238E27FC236}">
                <a16:creationId xmlns:a16="http://schemas.microsoft.com/office/drawing/2014/main" xmlns="" id="{6EA76491-9F54-4452-B552-F83B89BFA8D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9892" y="387548"/>
            <a:ext cx="3215879" cy="3727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0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1000" fill="hold"/>
                                        <p:tgtEl>
                                          <p:spTgt spid="32770"/>
                                        </p:tgtEl>
                                        <p:attrNameLst>
                                          <p:attrName>ppt_x</p:attrName>
                                        </p:attrNameLst>
                                      </p:cBhvr>
                                      <p:tavLst>
                                        <p:tav tm="0">
                                          <p:val>
                                            <p:strVal val="#ppt_x-.2"/>
                                          </p:val>
                                        </p:tav>
                                        <p:tav tm="100000">
                                          <p:val>
                                            <p:strVal val="#ppt_x"/>
                                          </p:val>
                                        </p:tav>
                                      </p:tavLst>
                                    </p:anim>
                                    <p:anim calcmode="lin" valueType="num">
                                      <p:cBhvr>
                                        <p:cTn id="8" dur="1000" fill="hold"/>
                                        <p:tgtEl>
                                          <p:spTgt spid="327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770"/>
                                        </p:tgtEl>
                                      </p:cBhvr>
                                    </p:animEffect>
                                  </p:childTnLst>
                                </p:cTn>
                              </p:par>
                              <p:par>
                                <p:cTn id="10" presetID="29" presetClass="entr" presetSubtype="0" fill="hold" grpId="1" nodeType="withEffect">
                                  <p:stCondLst>
                                    <p:cond delay="0"/>
                                  </p:stCondLst>
                                  <p:childTnLst>
                                    <p:set>
                                      <p:cBhvr>
                                        <p:cTn id="11" dur="1" fill="hold">
                                          <p:stCondLst>
                                            <p:cond delay="0"/>
                                          </p:stCondLst>
                                        </p:cTn>
                                        <p:tgtEl>
                                          <p:spTgt spid="63494"/>
                                        </p:tgtEl>
                                        <p:attrNameLst>
                                          <p:attrName>style.visibility</p:attrName>
                                        </p:attrNameLst>
                                      </p:cBhvr>
                                      <p:to>
                                        <p:strVal val="visible"/>
                                      </p:to>
                                    </p:set>
                                    <p:anim calcmode="lin" valueType="num">
                                      <p:cBhvr>
                                        <p:cTn id="12" dur="1000" fill="hold"/>
                                        <p:tgtEl>
                                          <p:spTgt spid="63494"/>
                                        </p:tgtEl>
                                        <p:attrNameLst>
                                          <p:attrName>ppt_x</p:attrName>
                                        </p:attrNameLst>
                                      </p:cBhvr>
                                      <p:tavLst>
                                        <p:tav tm="0">
                                          <p:val>
                                            <p:strVal val="#ppt_x-.2"/>
                                          </p:val>
                                        </p:tav>
                                        <p:tav tm="100000">
                                          <p:val>
                                            <p:strVal val="#ppt_x"/>
                                          </p:val>
                                        </p:tav>
                                      </p:tavLst>
                                    </p:anim>
                                    <p:anim calcmode="lin" valueType="num">
                                      <p:cBhvr>
                                        <p:cTn id="13" dur="1000" fill="hold"/>
                                        <p:tgtEl>
                                          <p:spTgt spid="6349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3494"/>
                                        </p:tgtEl>
                                      </p:cBhvr>
                                    </p:animEffect>
                                  </p:childTnLst>
                                </p:cTn>
                              </p:par>
                              <p:par>
                                <p:cTn id="15" presetID="29" presetClass="entr" presetSubtype="0" fill="hold" grpId="1" nodeType="withEffect" nodePh="1">
                                  <p:stCondLst>
                                    <p:cond delay="0"/>
                                  </p:stCondLst>
                                  <p:endCondLst>
                                    <p:cond evt="begin" delay="0">
                                      <p:tn val="15"/>
                                    </p:cond>
                                  </p:endCondLst>
                                  <p:childTnLst>
                                    <p:set>
                                      <p:cBhvr>
                                        <p:cTn id="16" dur="1" fill="hold">
                                          <p:stCondLst>
                                            <p:cond delay="0"/>
                                          </p:stCondLst>
                                        </p:cTn>
                                        <p:tgtEl>
                                          <p:spTgt spid="22533"/>
                                        </p:tgtEl>
                                        <p:attrNameLst>
                                          <p:attrName>style.visibility</p:attrName>
                                        </p:attrNameLst>
                                      </p:cBhvr>
                                      <p:to>
                                        <p:strVal val="visible"/>
                                      </p:to>
                                    </p:set>
                                    <p:anim calcmode="lin" valueType="num">
                                      <p:cBhvr>
                                        <p:cTn id="17" dur="1000" fill="hold"/>
                                        <p:tgtEl>
                                          <p:spTgt spid="22533"/>
                                        </p:tgtEl>
                                        <p:attrNameLst>
                                          <p:attrName>ppt_x</p:attrName>
                                        </p:attrNameLst>
                                      </p:cBhvr>
                                      <p:tavLst>
                                        <p:tav tm="0">
                                          <p:val>
                                            <p:strVal val="#ppt_x-.2"/>
                                          </p:val>
                                        </p:tav>
                                        <p:tav tm="100000">
                                          <p:val>
                                            <p:strVal val="#ppt_x"/>
                                          </p:val>
                                        </p:tav>
                                      </p:tavLst>
                                    </p:anim>
                                    <p:anim calcmode="lin" valueType="num">
                                      <p:cBhvr>
                                        <p:cTn id="18" dur="1000" fill="hold"/>
                                        <p:tgtEl>
                                          <p:spTgt spid="2253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533"/>
                                        </p:tgtEl>
                                      </p:cBhvr>
                                    </p:animEffect>
                                  </p:childTnLst>
                                </p:cTn>
                              </p:par>
                              <p:par>
                                <p:cTn id="20" presetID="2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1"/>
      <p:bldP spid="2253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3352521"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a:t>
            </a:r>
            <a:r>
              <a:rPr lang="en-US" sz="2800" b="1" u="sng" smtClean="0">
                <a:solidFill>
                  <a:srgbClr val="002060"/>
                </a:solidFill>
                <a:cs typeface="Arial" pitchFamily="34" charset="0"/>
              </a:rPr>
              <a:t>. </a:t>
            </a:r>
            <a:r>
              <a:rPr lang="en-US" sz="2800" b="1" u="sng" smtClean="0">
                <a:solidFill>
                  <a:srgbClr val="002060"/>
                </a:solidFill>
                <a:cs typeface="Arial" pitchFamily="34" charset="0"/>
              </a:rPr>
              <a:t>Đặc điểm tự </a:t>
            </a:r>
            <a:r>
              <a:rPr lang="en-US" sz="2800" b="1" u="sng" smtClean="0">
                <a:solidFill>
                  <a:srgbClr val="002060"/>
                </a:solidFill>
                <a:cs typeface="Arial" pitchFamily="34" charset="0"/>
              </a:rPr>
              <a:t>nhiên</a:t>
            </a:r>
            <a:endParaRPr lang="en-US" sz="2800" b="1" u="sng" smtClean="0">
              <a:solidFill>
                <a:srgbClr val="002060"/>
              </a:solidFill>
              <a:cs typeface="Arial" pitchFamily="34" charset="0"/>
            </a:endParaRPr>
          </a:p>
          <a:p>
            <a:r>
              <a:rPr lang="en-US" sz="2800" b="1" i="1" u="sng" smtClean="0">
                <a:solidFill>
                  <a:srgbClr val="002060"/>
                </a:solidFill>
                <a:cs typeface="Arial" pitchFamily="34" charset="0"/>
              </a:rPr>
              <a:t>d. Khoáng sản</a:t>
            </a:r>
            <a:endParaRPr lang="en-US" sz="2800" i="1"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85943" y="1706074"/>
            <a:ext cx="5030340" cy="254207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smtClean="0">
                <a:solidFill>
                  <a:srgbClr val="0000FF"/>
                </a:solidFill>
              </a:rPr>
              <a:t>Khai thác thông tin mục 1.d; H.23.1 SGK</a:t>
            </a:r>
            <a:r>
              <a:rPr lang="en-US" sz="2800" b="1" i="1" smtClean="0">
                <a:solidFill>
                  <a:srgbClr val="0000FF"/>
                </a:solidFill>
              </a:rPr>
              <a:t>, </a:t>
            </a:r>
            <a:r>
              <a:rPr lang="en-US" sz="2800" b="1" i="1" smtClean="0">
                <a:solidFill>
                  <a:srgbClr val="0000FF"/>
                </a:solidFill>
              </a:rPr>
              <a:t>kể </a:t>
            </a:r>
            <a:r>
              <a:rPr lang="en-US" sz="2800" b="1" i="1" smtClean="0">
                <a:solidFill>
                  <a:srgbClr val="0000FF"/>
                </a:solidFill>
              </a:rPr>
              <a:t>tên và cho biết sự phân bố các nguồn tài nguyên thiên nhiên ở châu </a:t>
            </a:r>
            <a:r>
              <a:rPr lang="en-US" sz="2800" b="1" i="1" smtClean="0">
                <a:solidFill>
                  <a:srgbClr val="0000FF"/>
                </a:solidFill>
              </a:rPr>
              <a:t>Nam </a:t>
            </a:r>
            <a:r>
              <a:rPr lang="en-US" sz="2800" b="1" i="1" smtClean="0">
                <a:solidFill>
                  <a:srgbClr val="0000FF"/>
                </a:solidFill>
              </a:rPr>
              <a:t>Cực.</a:t>
            </a:r>
            <a:endParaRPr lang="en-US" sz="2800" b="1" i="1">
              <a:solidFill>
                <a:srgbClr val="0000FF"/>
              </a:solidFill>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8386" y="1312291"/>
            <a:ext cx="750409" cy="814956"/>
          </a:xfrm>
          <a:prstGeom prst="rect">
            <a:avLst/>
          </a:prstGeom>
        </p:spPr>
      </p:pic>
      <p:sp>
        <p:nvSpPr>
          <p:cNvPr id="12" name="TextBox 11"/>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pic>
        <p:nvPicPr>
          <p:cNvPr id="44" name="Picture 43">
            <a:extLst>
              <a:ext uri="{FF2B5EF4-FFF2-40B4-BE49-F238E27FC236}">
                <a16:creationId xmlns:a16="http://schemas.microsoft.com/office/drawing/2014/main" xmlns="" id="{95978475-0085-4098-BD91-C8DEDA421C44}"/>
              </a:ext>
            </a:extLst>
          </p:cNvPr>
          <p:cNvPicPr>
            <a:picLocks noChangeAspect="1"/>
          </p:cNvPicPr>
          <p:nvPr/>
        </p:nvPicPr>
        <p:blipFill rotWithShape="1">
          <a:blip r:embed="rId4"/>
          <a:srcRect r="5168" b="5185"/>
          <a:stretch/>
        </p:blipFill>
        <p:spPr>
          <a:xfrm>
            <a:off x="5165767" y="666750"/>
            <a:ext cx="3946764" cy="3947968"/>
          </a:xfrm>
          <a:prstGeom prst="rect">
            <a:avLst/>
          </a:prstGeom>
        </p:spPr>
      </p:pic>
      <p:sp>
        <p:nvSpPr>
          <p:cNvPr id="45" name="Rectangle 44"/>
          <p:cNvSpPr/>
          <p:nvPr/>
        </p:nvSpPr>
        <p:spPr>
          <a:xfrm>
            <a:off x="5296393" y="4422482"/>
            <a:ext cx="3764479" cy="654025"/>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H.23.1. Bản đồ địa hình và khoáng sản châu Nam Cực</a:t>
            </a:r>
            <a:endParaRPr lang="en-US" sz="1900">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p:cTn id="7" dur="1000" fill="hold"/>
                                        <p:tgtEl>
                                          <p:spTgt spid="15">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ppt_x</p:attrName>
                                        </p:attrNameLst>
                                      </p:cBhvr>
                                      <p:tavLst>
                                        <p:tav tm="0">
                                          <p:val>
                                            <p:strVal val="#ppt_x-.2"/>
                                          </p:val>
                                        </p:tav>
                                        <p:tav tm="100000">
                                          <p:val>
                                            <p:strVal val="#ppt_x"/>
                                          </p:val>
                                        </p:tav>
                                      </p:tavLst>
                                    </p:anim>
                                    <p:anim calcmode="lin" valueType="num">
                                      <p:cBhvr>
                                        <p:cTn id="1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gtEl>
                                      </p:cBhvr>
                                    </p:animEffect>
                                  </p:childTnLst>
                                </p:cTn>
                              </p:par>
                              <p:par>
                                <p:cTn id="17" presetID="29"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ppt_x</p:attrName>
                                        </p:attrNameLst>
                                      </p:cBhvr>
                                      <p:tavLst>
                                        <p:tav tm="0">
                                          <p:val>
                                            <p:strVal val="#ppt_x-.2"/>
                                          </p:val>
                                        </p:tav>
                                        <p:tav tm="100000">
                                          <p:val>
                                            <p:strVal val="#ppt_x"/>
                                          </p:val>
                                        </p:tav>
                                      </p:tavLst>
                                    </p:anim>
                                    <p:anim calcmode="lin" valueType="num">
                                      <p:cBhvr>
                                        <p:cTn id="20"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4"/>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ppt_x</p:attrName>
                                        </p:attrNameLst>
                                      </p:cBhvr>
                                      <p:tavLst>
                                        <p:tav tm="0">
                                          <p:val>
                                            <p:strVal val="#ppt_x-.2"/>
                                          </p:val>
                                        </p:tav>
                                        <p:tav tm="100000">
                                          <p:val>
                                            <p:strVal val="#ppt_x"/>
                                          </p:val>
                                        </p:tav>
                                      </p:tavLst>
                                    </p:anim>
                                    <p:anim calcmode="lin" valueType="num">
                                      <p:cBhvr>
                                        <p:cTn id="25"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5"/>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ppt_x</p:attrName>
                                        </p:attrNameLst>
                                      </p:cBhvr>
                                      <p:tavLst>
                                        <p:tav tm="0">
                                          <p:val>
                                            <p:strVal val="#ppt_x-.2"/>
                                          </p:val>
                                        </p:tav>
                                        <p:tav tm="100000">
                                          <p:val>
                                            <p:strVal val="#ppt_x"/>
                                          </p:val>
                                        </p:tav>
                                      </p:tavLst>
                                    </p:anim>
                                    <p:anim calcmode="lin" valueType="num">
                                      <p:cBhvr>
                                        <p:cTn id="3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81000" y="-914400"/>
            <a:ext cx="12954000" cy="705171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flipH="1">
            <a:off x="4770440" y="2788545"/>
            <a:ext cx="747275" cy="72132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02968" y="2596737"/>
            <a:ext cx="1088118" cy="94837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2596992" y="2554998"/>
            <a:ext cx="1339479" cy="116104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447787" y="2368719"/>
            <a:ext cx="1500137" cy="142223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3022600" y="4139395"/>
            <a:ext cx="908444" cy="94695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4724400" y="3933238"/>
            <a:ext cx="1086772" cy="87812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495800" y="3817018"/>
            <a:ext cx="1263708" cy="1101411"/>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0" b="99587" l="0" r="100000"/>
                    </a14:imgEffect>
                  </a14:imgLayer>
                </a14:imgProps>
              </a:ext>
              <a:ext uri="{28A0092B-C50C-407E-A947-70E740481C1C}">
                <a14:useLocalDpi xmlns:a14="http://schemas.microsoft.com/office/drawing/2010/main" xmlns="" val="0"/>
              </a:ext>
            </a:extLst>
          </a:blip>
          <a:srcRect/>
          <a:stretch>
            <a:fillRect/>
          </a:stretch>
        </p:blipFill>
        <p:spPr bwMode="auto">
          <a:xfrm>
            <a:off x="6386513" y="2611455"/>
            <a:ext cx="1767974" cy="1122965"/>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xmlns="">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096000" y="3257331"/>
            <a:ext cx="1311492" cy="12724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ADMIN\Desktop\Tai nguyen thiet ke tro choi\Bảng gỗ\wooden-blank-sign-clipart-1.jpg"/>
          <p:cNvPicPr>
            <a:picLocks noChangeAspect="1" noChangeArrowheads="1"/>
          </p:cNvPicPr>
          <p:nvPr/>
        </p:nvPicPr>
        <p:blipFill>
          <a:blip r:embed="rId20">
            <a:extLst>
              <a:ext uri="{BEBA8EAE-BF5A-486C-A8C5-ECC9F3942E4B}">
                <a14:imgProps xmlns:a14="http://schemas.microsoft.com/office/drawing/2010/main" xmlns="">
                  <a14:imgLayer r:embed="rId21">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447800" y="-1966023"/>
            <a:ext cx="7848600" cy="44615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09800" y="514350"/>
            <a:ext cx="6324600" cy="1763944"/>
          </a:xfrm>
          <a:prstGeom prst="rect">
            <a:avLst/>
          </a:prstGeom>
          <a:noFill/>
        </p:spPr>
        <p:txBody>
          <a:bodyPr wrap="square" rtlCol="0">
            <a:spAutoFit/>
          </a:bodyPr>
          <a:lstStyle/>
          <a:p>
            <a:pPr algn="ctr">
              <a:lnSpc>
                <a:spcPct val="150000"/>
              </a:lnSpc>
            </a:pPr>
            <a:r>
              <a:rPr lang="en-US" sz="2500" b="1" dirty="0" err="1" smtClean="0">
                <a:solidFill>
                  <a:srgbClr val="FFFFFF"/>
                </a:solidFill>
              </a:rPr>
              <a:t>Các</a:t>
            </a:r>
            <a:r>
              <a:rPr lang="en-US" sz="2500" b="1" dirty="0" smtClean="0">
                <a:solidFill>
                  <a:srgbClr val="FFFFFF"/>
                </a:solidFill>
              </a:rPr>
              <a:t> </a:t>
            </a:r>
            <a:r>
              <a:rPr lang="en-US" sz="2500" b="1" dirty="0" err="1" smtClean="0">
                <a:solidFill>
                  <a:srgbClr val="FFFFFF"/>
                </a:solidFill>
              </a:rPr>
              <a:t>chú</a:t>
            </a:r>
            <a:r>
              <a:rPr lang="en-US" sz="2500" b="1" dirty="0" smtClean="0">
                <a:solidFill>
                  <a:srgbClr val="FFFFFF"/>
                </a:solidFill>
              </a:rPr>
              <a:t> </a:t>
            </a:r>
            <a:r>
              <a:rPr lang="en-US" sz="2500" b="1" dirty="0" err="1" smtClean="0">
                <a:solidFill>
                  <a:srgbClr val="FFFFFF"/>
                </a:solidFill>
              </a:rPr>
              <a:t>cún</a:t>
            </a:r>
            <a:r>
              <a:rPr lang="en-US" sz="2500" b="1" dirty="0" smtClean="0">
                <a:solidFill>
                  <a:srgbClr val="FFFFFF"/>
                </a:solidFill>
              </a:rPr>
              <a:t> </a:t>
            </a:r>
            <a:r>
              <a:rPr lang="en-US" sz="2500" b="1" dirty="0" err="1" smtClean="0">
                <a:solidFill>
                  <a:srgbClr val="FFFFFF"/>
                </a:solidFill>
              </a:rPr>
              <a:t>đã</a:t>
            </a:r>
            <a:r>
              <a:rPr lang="en-US" sz="2500" b="1" dirty="0" smtClean="0">
                <a:solidFill>
                  <a:srgbClr val="FFFFFF"/>
                </a:solidFill>
              </a:rPr>
              <a:t> </a:t>
            </a:r>
            <a:r>
              <a:rPr lang="en-US" sz="2500" b="1" dirty="0" err="1" smtClean="0">
                <a:solidFill>
                  <a:srgbClr val="FFFFFF"/>
                </a:solidFill>
              </a:rPr>
              <a:t>bị</a:t>
            </a:r>
            <a:r>
              <a:rPr lang="en-US" sz="2500" b="1" dirty="0" smtClean="0">
                <a:solidFill>
                  <a:srgbClr val="FFFFFF"/>
                </a:solidFill>
              </a:rPr>
              <a:t> </a:t>
            </a:r>
            <a:r>
              <a:rPr lang="en-US" sz="2500" b="1" dirty="0" err="1" smtClean="0">
                <a:solidFill>
                  <a:srgbClr val="FFFFFF"/>
                </a:solidFill>
              </a:rPr>
              <a:t>bắt</a:t>
            </a:r>
            <a:r>
              <a:rPr lang="en-US" sz="2500" b="1" dirty="0" smtClean="0">
                <a:solidFill>
                  <a:srgbClr val="FFFFFF"/>
                </a:solidFill>
              </a:rPr>
              <a:t> </a:t>
            </a:r>
            <a:r>
              <a:rPr lang="en-US" sz="2500" b="1" dirty="0" err="1" smtClean="0">
                <a:solidFill>
                  <a:srgbClr val="FFFFFF"/>
                </a:solidFill>
              </a:rPr>
              <a:t>cóc</a:t>
            </a:r>
            <a:r>
              <a:rPr lang="en-US" sz="2500" b="1" dirty="0" smtClean="0">
                <a:solidFill>
                  <a:srgbClr val="FFFFFF"/>
                </a:solidFill>
              </a:rPr>
              <a:t> </a:t>
            </a:r>
            <a:r>
              <a:rPr lang="en-US" sz="2500" b="1" dirty="0" err="1" smtClean="0">
                <a:solidFill>
                  <a:srgbClr val="FFFFFF"/>
                </a:solidFill>
              </a:rPr>
              <a:t>và</a:t>
            </a:r>
            <a:r>
              <a:rPr lang="en-US" sz="2500" b="1" dirty="0" smtClean="0">
                <a:solidFill>
                  <a:srgbClr val="FFFFFF"/>
                </a:solidFill>
              </a:rPr>
              <a:t> </a:t>
            </a:r>
            <a:r>
              <a:rPr lang="en-US" sz="2500" b="1" dirty="0" err="1" smtClean="0">
                <a:solidFill>
                  <a:srgbClr val="FFFFFF"/>
                </a:solidFill>
              </a:rPr>
              <a:t>bị</a:t>
            </a:r>
            <a:r>
              <a:rPr lang="en-US" sz="2500" b="1" dirty="0" smtClean="0">
                <a:solidFill>
                  <a:srgbClr val="FFFFFF"/>
                </a:solidFill>
              </a:rPr>
              <a:t> </a:t>
            </a:r>
            <a:r>
              <a:rPr lang="en-US" sz="2500" b="1" err="1" smtClean="0">
                <a:solidFill>
                  <a:srgbClr val="FFFFFF"/>
                </a:solidFill>
              </a:rPr>
              <a:t>nhốt</a:t>
            </a:r>
            <a:r>
              <a:rPr lang="en-US" sz="2500" b="1" smtClean="0">
                <a:solidFill>
                  <a:srgbClr val="FFFFFF"/>
                </a:solidFill>
              </a:rPr>
              <a:t> trong </a:t>
            </a:r>
            <a:r>
              <a:rPr lang="en-US" sz="2500" b="1" dirty="0" err="1" smtClean="0">
                <a:solidFill>
                  <a:srgbClr val="FFFFFF"/>
                </a:solidFill>
              </a:rPr>
              <a:t>những</a:t>
            </a:r>
            <a:r>
              <a:rPr lang="en-US" sz="2500" b="1" dirty="0" smtClean="0">
                <a:solidFill>
                  <a:srgbClr val="FFFFFF"/>
                </a:solidFill>
              </a:rPr>
              <a:t> </a:t>
            </a:r>
            <a:r>
              <a:rPr lang="en-US" sz="2500" b="1" dirty="0" err="1" smtClean="0">
                <a:solidFill>
                  <a:srgbClr val="FFFFFF"/>
                </a:solidFill>
              </a:rPr>
              <a:t>chiếc</a:t>
            </a:r>
            <a:r>
              <a:rPr lang="en-US" sz="2500" b="1" dirty="0" smtClean="0">
                <a:solidFill>
                  <a:srgbClr val="FFFFFF"/>
                </a:solidFill>
              </a:rPr>
              <a:t> </a:t>
            </a:r>
            <a:r>
              <a:rPr lang="en-US" sz="2500" b="1" dirty="0" err="1" smtClean="0">
                <a:solidFill>
                  <a:srgbClr val="FFFFFF"/>
                </a:solidFill>
              </a:rPr>
              <a:t>chuồng</a:t>
            </a:r>
            <a:r>
              <a:rPr lang="en-US" sz="2500" b="1" smtClean="0">
                <a:solidFill>
                  <a:srgbClr val="FFFFFF"/>
                </a:solidFill>
              </a:rPr>
              <a:t>. Hãy </a:t>
            </a:r>
            <a:r>
              <a:rPr lang="en-US" sz="2500" b="1" dirty="0" err="1">
                <a:solidFill>
                  <a:srgbClr val="FFFFFF"/>
                </a:solidFill>
              </a:rPr>
              <a:t>c</a:t>
            </a:r>
            <a:r>
              <a:rPr lang="en-US" sz="2500" b="1" dirty="0" err="1" smtClean="0">
                <a:solidFill>
                  <a:srgbClr val="FFFFFF"/>
                </a:solidFill>
              </a:rPr>
              <a:t>ố</a:t>
            </a:r>
            <a:r>
              <a:rPr lang="en-US" sz="2500" b="1" dirty="0" smtClean="0">
                <a:solidFill>
                  <a:srgbClr val="FFFFFF"/>
                </a:solidFill>
              </a:rPr>
              <a:t> </a:t>
            </a:r>
            <a:r>
              <a:rPr lang="en-US" sz="2500" b="1" dirty="0" err="1" smtClean="0">
                <a:solidFill>
                  <a:srgbClr val="FFFFFF"/>
                </a:solidFill>
              </a:rPr>
              <a:t>gắng</a:t>
            </a:r>
            <a:r>
              <a:rPr lang="en-US" sz="2500" b="1" dirty="0" smtClean="0">
                <a:solidFill>
                  <a:srgbClr val="FFFFFF"/>
                </a:solidFill>
              </a:rPr>
              <a:t> </a:t>
            </a:r>
            <a:r>
              <a:rPr lang="en-US" sz="2500" b="1" dirty="0" err="1" smtClean="0">
                <a:solidFill>
                  <a:srgbClr val="FFFFFF"/>
                </a:solidFill>
              </a:rPr>
              <a:t>trả</a:t>
            </a:r>
            <a:r>
              <a:rPr lang="en-US" sz="2500" b="1" dirty="0" smtClean="0">
                <a:solidFill>
                  <a:srgbClr val="FFFFFF"/>
                </a:solidFill>
              </a:rPr>
              <a:t> </a:t>
            </a:r>
            <a:r>
              <a:rPr lang="en-US" sz="2500" b="1" dirty="0" err="1" smtClean="0">
                <a:solidFill>
                  <a:srgbClr val="FFFFFF"/>
                </a:solidFill>
              </a:rPr>
              <a:t>lời</a:t>
            </a:r>
            <a:r>
              <a:rPr lang="en-US" sz="2500" b="1" dirty="0" smtClean="0">
                <a:solidFill>
                  <a:srgbClr val="FFFFFF"/>
                </a:solidFill>
              </a:rPr>
              <a:t> </a:t>
            </a:r>
            <a:r>
              <a:rPr lang="en-US" sz="2500" b="1" err="1" smtClean="0">
                <a:solidFill>
                  <a:srgbClr val="FFFFFF"/>
                </a:solidFill>
              </a:rPr>
              <a:t>đúng</a:t>
            </a:r>
            <a:r>
              <a:rPr lang="en-US" sz="2500" b="1" smtClean="0">
                <a:solidFill>
                  <a:srgbClr val="FFFFFF"/>
                </a:solidFill>
              </a:rPr>
              <a:t>  các </a:t>
            </a:r>
            <a:r>
              <a:rPr lang="en-US" sz="2500" b="1" dirty="0" err="1" smtClean="0">
                <a:solidFill>
                  <a:srgbClr val="FFFFFF"/>
                </a:solidFill>
              </a:rPr>
              <a:t>câu</a:t>
            </a:r>
            <a:r>
              <a:rPr lang="en-US" sz="2500" b="1" dirty="0" smtClean="0">
                <a:solidFill>
                  <a:srgbClr val="FFFFFF"/>
                </a:solidFill>
              </a:rPr>
              <a:t> </a:t>
            </a:r>
            <a:r>
              <a:rPr lang="en-US" sz="2500" b="1" dirty="0" err="1" smtClean="0">
                <a:solidFill>
                  <a:srgbClr val="FFFFFF"/>
                </a:solidFill>
              </a:rPr>
              <a:t>hỏi</a:t>
            </a:r>
            <a:r>
              <a:rPr lang="en-US" sz="2500" b="1" dirty="0" smtClean="0">
                <a:solidFill>
                  <a:srgbClr val="FFFFFF"/>
                </a:solidFill>
              </a:rPr>
              <a:t> </a:t>
            </a:r>
            <a:r>
              <a:rPr lang="en-US" sz="2500" b="1" dirty="0" err="1" smtClean="0">
                <a:solidFill>
                  <a:srgbClr val="FFFFFF"/>
                </a:solidFill>
              </a:rPr>
              <a:t>và</a:t>
            </a:r>
            <a:r>
              <a:rPr lang="en-US" sz="2500" b="1" dirty="0" smtClean="0">
                <a:solidFill>
                  <a:srgbClr val="FFFFFF"/>
                </a:solidFill>
              </a:rPr>
              <a:t> </a:t>
            </a:r>
            <a:r>
              <a:rPr lang="en-US" sz="2500" b="1" dirty="0" err="1" smtClean="0">
                <a:solidFill>
                  <a:srgbClr val="FFFFFF"/>
                </a:solidFill>
              </a:rPr>
              <a:t>giúp</a:t>
            </a:r>
            <a:r>
              <a:rPr lang="en-US" sz="2500" b="1" dirty="0" smtClean="0">
                <a:solidFill>
                  <a:srgbClr val="FFFFFF"/>
                </a:solidFill>
              </a:rPr>
              <a:t> </a:t>
            </a:r>
            <a:r>
              <a:rPr lang="en-US" sz="2500" b="1" dirty="0" err="1" smtClean="0">
                <a:solidFill>
                  <a:srgbClr val="FFFFFF"/>
                </a:solidFill>
              </a:rPr>
              <a:t>các</a:t>
            </a:r>
            <a:r>
              <a:rPr lang="en-US" sz="2500" b="1" dirty="0" smtClean="0">
                <a:solidFill>
                  <a:srgbClr val="FFFFFF"/>
                </a:solidFill>
              </a:rPr>
              <a:t> </a:t>
            </a:r>
            <a:r>
              <a:rPr lang="en-US" sz="2500" b="1" dirty="0" err="1" smtClean="0">
                <a:solidFill>
                  <a:srgbClr val="FFFFFF"/>
                </a:solidFill>
              </a:rPr>
              <a:t>chú</a:t>
            </a:r>
            <a:r>
              <a:rPr lang="en-US" sz="2500" b="1" dirty="0" smtClean="0">
                <a:solidFill>
                  <a:srgbClr val="FFFFFF"/>
                </a:solidFill>
              </a:rPr>
              <a:t> </a:t>
            </a:r>
            <a:r>
              <a:rPr lang="en-US" sz="2500" b="1" dirty="0" err="1" smtClean="0">
                <a:solidFill>
                  <a:srgbClr val="FFFFFF"/>
                </a:solidFill>
              </a:rPr>
              <a:t>cún</a:t>
            </a:r>
            <a:r>
              <a:rPr lang="en-US" sz="2500" b="1" dirty="0" smtClean="0">
                <a:solidFill>
                  <a:srgbClr val="FFFFFF"/>
                </a:solidFill>
              </a:rPr>
              <a:t> </a:t>
            </a:r>
            <a:r>
              <a:rPr lang="en-US" sz="2500" b="1" dirty="0" err="1" smtClean="0">
                <a:solidFill>
                  <a:srgbClr val="FFFFFF"/>
                </a:solidFill>
              </a:rPr>
              <a:t>trốn</a:t>
            </a:r>
            <a:r>
              <a:rPr lang="en-US" sz="2500" b="1" dirty="0" smtClean="0">
                <a:solidFill>
                  <a:srgbClr val="FFFFFF"/>
                </a:solidFill>
              </a:rPr>
              <a:t> </a:t>
            </a:r>
            <a:r>
              <a:rPr lang="en-US" sz="2500" b="1" dirty="0" err="1" smtClean="0">
                <a:solidFill>
                  <a:srgbClr val="FFFFFF"/>
                </a:solidFill>
              </a:rPr>
              <a:t>thoát</a:t>
            </a:r>
            <a:r>
              <a:rPr lang="en-US" sz="2500" b="1" dirty="0" smtClean="0">
                <a:solidFill>
                  <a:srgbClr val="FFFFFF"/>
                </a:solidFill>
              </a:rPr>
              <a:t>.</a:t>
            </a:r>
            <a:endParaRPr lang="en-US" sz="2500" b="1" dirty="0">
              <a:solidFill>
                <a:srgbClr val="FFFFFF"/>
              </a:solidFill>
            </a:endParaRPr>
          </a:p>
        </p:txBody>
      </p:sp>
      <p:pic>
        <p:nvPicPr>
          <p:cNvPr id="1026" name="Picture 2" descr="C:\Users\ADMIN\Desktop\Untitleda (2).png"/>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flipH="1">
            <a:off x="1599158" y="2788546"/>
            <a:ext cx="1779640" cy="163804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3" descr="C:\Users\ADMIN\Desktop\Picture1 (2).png">
            <a:hlinkClick r:id="rId6" action="ppaction://hlinksldjump"/>
          </p:cNvPr>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2883514" y="4038550"/>
            <a:ext cx="1114769" cy="971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3" name="Group 22"/>
          <p:cNvGrpSpPr/>
          <p:nvPr/>
        </p:nvGrpSpPr>
        <p:grpSpPr>
          <a:xfrm>
            <a:off x="7373838" y="3333750"/>
            <a:ext cx="1752600" cy="1752600"/>
            <a:chOff x="7373838" y="3333750"/>
            <a:chExt cx="1752600" cy="1752600"/>
          </a:xfrm>
        </p:grpSpPr>
        <p:pic>
          <p:nvPicPr>
            <p:cNvPr id="24" name="Picture 23">
              <a:hlinkClick r:id="rId25" action="ppaction://hlinksldjump"/>
            </p:cNvPr>
            <p:cNvPicPr>
              <a:picLocks noChangeAspect="1"/>
            </p:cNvPicPr>
            <p:nvPr/>
          </p:nvPicPr>
          <p:blipFill>
            <a:blip r:embed="rId26" cstate="print">
              <a:extLst>
                <a:ext uri="{BEBA8EAE-BF5A-486C-A8C5-ECC9F3942E4B}">
                  <a14:imgProps xmlns:a14="http://schemas.microsoft.com/office/drawing/2010/main" xmlns="">
                    <a14:imgLayer r:embed="rId27">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25" name="TextBox 24">
              <a:hlinkClick r:id="rId25" action="ppaction://hlinksldjump"/>
            </p:cNvPr>
            <p:cNvSpPr txBox="1"/>
            <p:nvPr/>
          </p:nvSpPr>
          <p:spPr>
            <a:xfrm rot="21190204">
              <a:off x="7827088" y="3604357"/>
              <a:ext cx="631904" cy="369332"/>
            </a:xfrm>
            <a:prstGeom prst="rect">
              <a:avLst/>
            </a:prstGeom>
            <a:noFill/>
          </p:spPr>
          <p:txBody>
            <a:bodyPr wrap="none" rtlCol="0">
              <a:spAutoFit/>
            </a:bodyPr>
            <a:lstStyle/>
            <a:p>
              <a:r>
                <a:rPr lang="en-US" b="1" dirty="0" err="1" smtClean="0"/>
                <a:t>Chơi</a:t>
              </a:r>
              <a:endParaRPr lang="en-US" b="1" dirty="0"/>
            </a:p>
          </p:txBody>
        </p:sp>
      </p:grpSp>
    </p:spTree>
    <p:extLst>
      <p:ext uri="{BB962C8B-B14F-4D97-AF65-F5344CB8AC3E}">
        <p14:creationId xmlns:p14="http://schemas.microsoft.com/office/powerpoint/2010/main" xmlns="" val="17288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80">
                                          <p:stCondLst>
                                            <p:cond delay="0"/>
                                          </p:stCondLst>
                                        </p:cTn>
                                        <p:tgtEl>
                                          <p:spTgt spid="3074"/>
                                        </p:tgtEl>
                                      </p:cBhvr>
                                    </p:animEffect>
                                    <p:anim calcmode="lin" valueType="num">
                                      <p:cBhvr>
                                        <p:cTn id="2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
                                        </p:tgtEl>
                                      </p:cBhvr>
                                      <p:to x="100000" y="60000"/>
                                    </p:animScale>
                                    <p:animScale>
                                      <p:cBhvr>
                                        <p:cTn id="30" dur="166" decel="50000">
                                          <p:stCondLst>
                                            <p:cond delay="676"/>
                                          </p:stCondLst>
                                        </p:cTn>
                                        <p:tgtEl>
                                          <p:spTgt spid="3074"/>
                                        </p:tgtEl>
                                      </p:cBhvr>
                                      <p:to x="100000" y="100000"/>
                                    </p:animScale>
                                    <p:animScale>
                                      <p:cBhvr>
                                        <p:cTn id="31" dur="26">
                                          <p:stCondLst>
                                            <p:cond delay="1312"/>
                                          </p:stCondLst>
                                        </p:cTn>
                                        <p:tgtEl>
                                          <p:spTgt spid="3074"/>
                                        </p:tgtEl>
                                      </p:cBhvr>
                                      <p:to x="100000" y="80000"/>
                                    </p:animScale>
                                    <p:animScale>
                                      <p:cBhvr>
                                        <p:cTn id="32" dur="166" decel="50000">
                                          <p:stCondLst>
                                            <p:cond delay="1338"/>
                                          </p:stCondLst>
                                        </p:cTn>
                                        <p:tgtEl>
                                          <p:spTgt spid="3074"/>
                                        </p:tgtEl>
                                      </p:cBhvr>
                                      <p:to x="100000" y="100000"/>
                                    </p:animScale>
                                    <p:animScale>
                                      <p:cBhvr>
                                        <p:cTn id="33" dur="26">
                                          <p:stCondLst>
                                            <p:cond delay="1642"/>
                                          </p:stCondLst>
                                        </p:cTn>
                                        <p:tgtEl>
                                          <p:spTgt spid="3074"/>
                                        </p:tgtEl>
                                      </p:cBhvr>
                                      <p:to x="100000" y="90000"/>
                                    </p:animScale>
                                    <p:animScale>
                                      <p:cBhvr>
                                        <p:cTn id="34" dur="166" decel="50000">
                                          <p:stCondLst>
                                            <p:cond delay="1668"/>
                                          </p:stCondLst>
                                        </p:cTn>
                                        <p:tgtEl>
                                          <p:spTgt spid="3074"/>
                                        </p:tgtEl>
                                      </p:cBhvr>
                                      <p:to x="100000" y="100000"/>
                                    </p:animScale>
                                    <p:animScale>
                                      <p:cBhvr>
                                        <p:cTn id="35" dur="26">
                                          <p:stCondLst>
                                            <p:cond delay="1808"/>
                                          </p:stCondLst>
                                        </p:cTn>
                                        <p:tgtEl>
                                          <p:spTgt spid="3074"/>
                                        </p:tgtEl>
                                      </p:cBhvr>
                                      <p:to x="100000" y="95000"/>
                                    </p:animScale>
                                    <p:animScale>
                                      <p:cBhvr>
                                        <p:cTn id="3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 xmlns:a16="http://schemas.microsoft.com/office/drawing/2014/main" id="{83943E22-6FC5-4857-96F1-DB4BDF369685}"/>
              </a:ext>
            </a:extLst>
          </p:cNvPr>
          <p:cNvSpPr/>
          <p:nvPr/>
        </p:nvSpPr>
        <p:spPr>
          <a:xfrm>
            <a:off x="152400" y="1899791"/>
            <a:ext cx="5030340" cy="211975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Tại sao nói châu Nam Cực là nơi dự trữ nước ngọt lớn nhất thế giới? </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4" name="Picture 13">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03811" y="1517883"/>
            <a:ext cx="750409" cy="814956"/>
          </a:xfrm>
          <a:prstGeom prst="rect">
            <a:avLst/>
          </a:prstGeom>
        </p:spPr>
      </p:pic>
      <p:sp>
        <p:nvSpPr>
          <p:cNvPr id="16" name="Rectangle: Rounded Corners 7">
            <a:extLst>
              <a:ext uri="{FF2B5EF4-FFF2-40B4-BE49-F238E27FC236}">
                <a16:creationId xmlns="" xmlns:a16="http://schemas.microsoft.com/office/drawing/2014/main" id="{83943E22-6FC5-4857-96F1-DB4BDF369685}"/>
              </a:ext>
            </a:extLst>
          </p:cNvPr>
          <p:cNvSpPr/>
          <p:nvPr/>
        </p:nvSpPr>
        <p:spPr>
          <a:xfrm>
            <a:off x="152400" y="1886858"/>
            <a:ext cx="4876800" cy="211975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Giải thích tại sao nguồn tài nguyên thiên nhiên ở đây chưa được khai thác?</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03811" y="1504950"/>
            <a:ext cx="750409" cy="814956"/>
          </a:xfrm>
          <a:prstGeom prst="rect">
            <a:avLst/>
          </a:prstGeom>
        </p:spPr>
      </p:pic>
      <p:sp>
        <p:nvSpPr>
          <p:cNvPr id="17" name="TextBox 16"/>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
        <p:nvSpPr>
          <p:cNvPr id="18" name="Rectangle 17"/>
          <p:cNvSpPr/>
          <p:nvPr/>
        </p:nvSpPr>
        <p:spPr>
          <a:xfrm>
            <a:off x="132446" y="545078"/>
            <a:ext cx="3352521"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a:t>
            </a:r>
            <a:r>
              <a:rPr lang="en-US" sz="2800" b="1" u="sng" smtClean="0">
                <a:solidFill>
                  <a:srgbClr val="002060"/>
                </a:solidFill>
                <a:cs typeface="Arial" pitchFamily="34" charset="0"/>
              </a:rPr>
              <a:t>. </a:t>
            </a:r>
            <a:r>
              <a:rPr lang="en-US" sz="2800" b="1" u="sng" smtClean="0">
                <a:solidFill>
                  <a:srgbClr val="002060"/>
                </a:solidFill>
                <a:cs typeface="Arial" pitchFamily="34" charset="0"/>
              </a:rPr>
              <a:t>Đặc điểm tự </a:t>
            </a:r>
            <a:r>
              <a:rPr lang="en-US" sz="2800" b="1" u="sng" smtClean="0">
                <a:solidFill>
                  <a:srgbClr val="002060"/>
                </a:solidFill>
                <a:cs typeface="Arial" pitchFamily="34" charset="0"/>
              </a:rPr>
              <a:t>nhiên</a:t>
            </a:r>
            <a:endParaRPr lang="en-US" sz="2800" b="1" u="sng" smtClean="0">
              <a:solidFill>
                <a:srgbClr val="002060"/>
              </a:solidFill>
              <a:cs typeface="Arial" pitchFamily="34" charset="0"/>
            </a:endParaRPr>
          </a:p>
          <a:p>
            <a:r>
              <a:rPr lang="en-US" sz="2800" b="1" i="1" u="sng" smtClean="0">
                <a:solidFill>
                  <a:srgbClr val="002060"/>
                </a:solidFill>
                <a:cs typeface="Arial" pitchFamily="34" charset="0"/>
              </a:rPr>
              <a:t>d. Khoáng sản</a:t>
            </a:r>
            <a:endParaRPr lang="en-US" sz="2800" i="1" u="sng"/>
          </a:p>
        </p:txBody>
      </p:sp>
      <p:pic>
        <p:nvPicPr>
          <p:cNvPr id="20" name="Picture 19">
            <a:extLst>
              <a:ext uri="{FF2B5EF4-FFF2-40B4-BE49-F238E27FC236}">
                <a16:creationId xmlns:a16="http://schemas.microsoft.com/office/drawing/2014/main" xmlns="" id="{95978475-0085-4098-BD91-C8DEDA421C44}"/>
              </a:ext>
            </a:extLst>
          </p:cNvPr>
          <p:cNvPicPr>
            <a:picLocks noChangeAspect="1"/>
          </p:cNvPicPr>
          <p:nvPr/>
        </p:nvPicPr>
        <p:blipFill rotWithShape="1">
          <a:blip r:embed="rId4"/>
          <a:srcRect r="5168" b="5185"/>
          <a:stretch/>
        </p:blipFill>
        <p:spPr>
          <a:xfrm>
            <a:off x="5165767" y="666750"/>
            <a:ext cx="3946764" cy="3947968"/>
          </a:xfrm>
          <a:prstGeom prst="rect">
            <a:avLst/>
          </a:prstGeom>
        </p:spPr>
      </p:pic>
      <p:sp>
        <p:nvSpPr>
          <p:cNvPr id="21" name="Rectangle 20"/>
          <p:cNvSpPr/>
          <p:nvPr/>
        </p:nvSpPr>
        <p:spPr>
          <a:xfrm>
            <a:off x="5296393" y="4422482"/>
            <a:ext cx="3764479" cy="654025"/>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H.23.1. Bản đồ địa hình và khoáng sản châu Nam Cực</a:t>
            </a:r>
            <a:endParaRPr lang="en-US" sz="1900">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4"/>
                                        </p:tgtEl>
                                        <p:attrNameLst>
                                          <p:attrName>ppt_x</p:attrName>
                                        </p:attrNameLst>
                                      </p:cBhvr>
                                      <p:tavLst>
                                        <p:tav tm="0">
                                          <p:val>
                                            <p:strVal val="ppt_x"/>
                                          </p:val>
                                        </p:tav>
                                        <p:tav tm="100000">
                                          <p:val>
                                            <p:strVal val="ppt_x-.2"/>
                                          </p:val>
                                        </p:tav>
                                      </p:tavLst>
                                    </p:anim>
                                    <p:anim calcmode="lin" valueType="num">
                                      <p:cBhvr>
                                        <p:cTn id="19" dur="1000"/>
                                        <p:tgtEl>
                                          <p:spTgt spid="14"/>
                                        </p:tgtEl>
                                        <p:attrNameLst>
                                          <p:attrName>ppt_y</p:attrName>
                                        </p:attrNameLst>
                                      </p:cBhvr>
                                      <p:tavLst>
                                        <p:tav tm="0">
                                          <p:val>
                                            <p:strVal val="ppt_y"/>
                                          </p:val>
                                        </p:tav>
                                        <p:tav tm="100000">
                                          <p:val>
                                            <p:strVal val="ppt_y"/>
                                          </p:val>
                                        </p:tav>
                                      </p:tavLst>
                                    </p:anim>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2"/>
                                        </p:tgtEl>
                                        <p:attrNameLst>
                                          <p:attrName>ppt_x</p:attrName>
                                        </p:attrNameLst>
                                      </p:cBhvr>
                                      <p:tavLst>
                                        <p:tav tm="0">
                                          <p:val>
                                            <p:strVal val="ppt_x"/>
                                          </p:val>
                                        </p:tav>
                                        <p:tav tm="100000">
                                          <p:val>
                                            <p:strVal val="ppt_x-.2"/>
                                          </p:val>
                                        </p:tav>
                                      </p:tavLst>
                                    </p:anim>
                                    <p:anim calcmode="lin" valueType="num">
                                      <p:cBhvr>
                                        <p:cTn id="24" dur="1000"/>
                                        <p:tgtEl>
                                          <p:spTgt spid="12"/>
                                        </p:tgtEl>
                                        <p:attrNameLst>
                                          <p:attrName>ppt_y</p:attrName>
                                        </p:attrNameLst>
                                      </p:cBhvr>
                                      <p:tavLst>
                                        <p:tav tm="0">
                                          <p:val>
                                            <p:strVal val="ppt_y"/>
                                          </p:val>
                                        </p:tav>
                                        <p:tav tm="100000">
                                          <p:val>
                                            <p:strVal val="ppt_y"/>
                                          </p:val>
                                        </p:tav>
                                      </p:tavLst>
                                    </p:anim>
                                    <p:animEffect transition="out" filter="fade">
                                      <p:cBhvr>
                                        <p:cTn id="25" dur="1000"/>
                                        <p:tgtEl>
                                          <p:spTgt spid="12"/>
                                        </p:tgtEl>
                                      </p:cBhvr>
                                    </p:animEffect>
                                    <p:set>
                                      <p:cBhvr>
                                        <p:cTn id="26" dur="1" fill="hold">
                                          <p:stCondLst>
                                            <p:cond delay="9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9"/>
                                        </p:tgtEl>
                                        <p:attrNameLst>
                                          <p:attrName>ppt_x</p:attrName>
                                        </p:attrNameLst>
                                      </p:cBhvr>
                                      <p:tavLst>
                                        <p:tav tm="0">
                                          <p:val>
                                            <p:strVal val="ppt_x"/>
                                          </p:val>
                                        </p:tav>
                                        <p:tav tm="100000">
                                          <p:val>
                                            <p:strVal val="ppt_x-.2"/>
                                          </p:val>
                                        </p:tav>
                                      </p:tavLst>
                                    </p:anim>
                                    <p:anim calcmode="lin" valueType="num">
                                      <p:cBhvr>
                                        <p:cTn id="43" dur="1000"/>
                                        <p:tgtEl>
                                          <p:spTgt spid="19"/>
                                        </p:tgtEl>
                                        <p:attrNameLst>
                                          <p:attrName>ppt_y</p:attrName>
                                        </p:attrNameLst>
                                      </p:cBhvr>
                                      <p:tavLst>
                                        <p:tav tm="0">
                                          <p:val>
                                            <p:strVal val="ppt_y"/>
                                          </p:val>
                                        </p:tav>
                                        <p:tav tm="100000">
                                          <p:val>
                                            <p:strVal val="ppt_y"/>
                                          </p:val>
                                        </p:tav>
                                      </p:tavLst>
                                    </p:anim>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6"/>
                                        </p:tgtEl>
                                        <p:attrNameLst>
                                          <p:attrName>ppt_x</p:attrName>
                                        </p:attrNameLst>
                                      </p:cBhvr>
                                      <p:tavLst>
                                        <p:tav tm="0">
                                          <p:val>
                                            <p:strVal val="ppt_x"/>
                                          </p:val>
                                        </p:tav>
                                        <p:tav tm="100000">
                                          <p:val>
                                            <p:strVal val="ppt_x-.2"/>
                                          </p:val>
                                        </p:tav>
                                      </p:tavLst>
                                    </p:anim>
                                    <p:anim calcmode="lin" valueType="num">
                                      <p:cBhvr>
                                        <p:cTn id="48" dur="1000"/>
                                        <p:tgtEl>
                                          <p:spTgt spid="16"/>
                                        </p:tgtEl>
                                        <p:attrNameLst>
                                          <p:attrName>ppt_y</p:attrName>
                                        </p:attrNameLst>
                                      </p:cBhvr>
                                      <p:tavLst>
                                        <p:tav tm="0">
                                          <p:val>
                                            <p:strVal val="ppt_y"/>
                                          </p:val>
                                        </p:tav>
                                        <p:tav tm="100000">
                                          <p:val>
                                            <p:strVal val="ppt_y"/>
                                          </p:val>
                                        </p:tav>
                                      </p:tavLst>
                                    </p:anim>
                                    <p:animEffect transition="out" filter="fade">
                                      <p:cBhvr>
                                        <p:cTn id="49" dur="1000"/>
                                        <p:tgtEl>
                                          <p:spTgt spid="16"/>
                                        </p:tgtEl>
                                      </p:cBhvr>
                                    </p:animEffect>
                                    <p:set>
                                      <p:cBhvr>
                                        <p:cTn id="50" dur="1" fill="hold">
                                          <p:stCondLst>
                                            <p:cond delay="999"/>
                                          </p:stCondLst>
                                        </p:cTn>
                                        <p:tgtEl>
                                          <p:spTgt spid="16"/>
                                        </p:tgtEl>
                                        <p:attrNameLst>
                                          <p:attrName>style.visibility</p:attrName>
                                        </p:attrNameLst>
                                      </p:cBhvr>
                                      <p:to>
                                        <p:strVal val="hidden"/>
                                      </p:to>
                                    </p:set>
                                  </p:childTnLst>
                                </p:cTn>
                              </p:par>
                              <p:par>
                                <p:cTn id="51" presetID="29"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ppt_x</p:attrName>
                                        </p:attrNameLst>
                                      </p:cBhvr>
                                      <p:tavLst>
                                        <p:tav tm="0">
                                          <p:val>
                                            <p:strVal val="#ppt_x-.2"/>
                                          </p:val>
                                        </p:tav>
                                        <p:tav tm="100000">
                                          <p:val>
                                            <p:strVal val="#ppt_x"/>
                                          </p:val>
                                        </p:tav>
                                      </p:tavLst>
                                    </p:anim>
                                    <p:anim calcmode="lin" valueType="num">
                                      <p:cBhvr>
                                        <p:cTn id="5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0"/>
                                        </p:tgtEl>
                                      </p:cBhvr>
                                    </p:animEffect>
                                  </p:childTnLst>
                                </p:cTn>
                              </p:par>
                              <p:par>
                                <p:cTn id="56" presetID="29"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ppt_x</p:attrName>
                                        </p:attrNameLst>
                                      </p:cBhvr>
                                      <p:tavLst>
                                        <p:tav tm="0">
                                          <p:val>
                                            <p:strVal val="#ppt_x-.2"/>
                                          </p:val>
                                        </p:tav>
                                        <p:tav tm="100000">
                                          <p:val>
                                            <p:strVal val="#ppt_x"/>
                                          </p:val>
                                        </p:tav>
                                      </p:tavLst>
                                    </p:anim>
                                    <p:anim calcmode="lin" valueType="num">
                                      <p:cBhvr>
                                        <p:cTn id="59"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6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16" grpId="1"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49" name="Rectangle 1"/>
          <p:cNvSpPr>
            <a:spLocks noChangeArrowheads="1"/>
          </p:cNvSpPr>
          <p:nvPr/>
        </p:nvSpPr>
        <p:spPr bwMode="auto">
          <a:xfrm>
            <a:off x="228600" y="1352550"/>
            <a:ext cx="87630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pt-BR" sz="2800" b="1" smtClean="0">
                <a:solidFill>
                  <a:srgbClr val="002060"/>
                </a:solidFill>
              </a:rPr>
              <a:t>- Tài nguyên khoáng sản: than đá, sắt, đồng, dầu mỏ, khí tự nhiên...</a:t>
            </a:r>
            <a:endParaRPr lang="en-US" sz="2800" b="1" smtClean="0">
              <a:solidFill>
                <a:srgbClr val="002060"/>
              </a:solidFill>
            </a:endParaRPr>
          </a:p>
          <a:p>
            <a:pPr algn="just"/>
            <a:r>
              <a:rPr lang="pt-BR" sz="2800" b="1" smtClean="0">
                <a:solidFill>
                  <a:srgbClr val="002060"/>
                </a:solidFill>
              </a:rPr>
              <a:t>- Phân bố: </a:t>
            </a:r>
            <a:endParaRPr lang="en-US" sz="2800" b="1" smtClean="0">
              <a:solidFill>
                <a:srgbClr val="002060"/>
              </a:solidFill>
            </a:endParaRPr>
          </a:p>
          <a:p>
            <a:pPr algn="just"/>
            <a:r>
              <a:rPr lang="pt-BR" sz="2800" b="1" smtClean="0">
                <a:solidFill>
                  <a:srgbClr val="002060"/>
                </a:solidFill>
              </a:rPr>
              <a:t>+ Dãy Xuyên Nam Cực và vùng núi phía đông: than đá, sắt.</a:t>
            </a:r>
            <a:endParaRPr lang="en-US" sz="2800" b="1" smtClean="0">
              <a:solidFill>
                <a:srgbClr val="002060"/>
              </a:solidFill>
            </a:endParaRPr>
          </a:p>
          <a:p>
            <a:pPr algn="just"/>
            <a:r>
              <a:rPr lang="pt-BR" sz="2800" b="1" smtClean="0">
                <a:solidFill>
                  <a:srgbClr val="002060"/>
                </a:solidFill>
              </a:rPr>
              <a:t>+ Vùng thềm lục địa: dầu mỏ, khí tự nhiên.</a:t>
            </a:r>
            <a:endParaRPr lang="en-US" sz="2800" b="1" smtClean="0">
              <a:solidFill>
                <a:srgbClr val="002060"/>
              </a:solidFill>
            </a:endParaRPr>
          </a:p>
          <a:p>
            <a:pPr algn="just"/>
            <a:r>
              <a:rPr lang="pt-BR" sz="2800" b="1" smtClean="0">
                <a:solidFill>
                  <a:srgbClr val="002060"/>
                </a:solidFill>
              </a:rPr>
              <a:t>- Các khoáng sản ở đây đang trong quá trình nghiên cứu và thăm dò.</a:t>
            </a:r>
            <a:endParaRPr kumimoji="0" lang="en-US" sz="2800" b="1" i="0" u="none" strike="noStrike" cap="none" normalizeH="0" baseline="0" smtClean="0">
              <a:ln>
                <a:noFill/>
              </a:ln>
              <a:solidFill>
                <a:srgbClr val="002060"/>
              </a:solidFill>
              <a:effectLst/>
              <a:latin typeface="+mj-lt"/>
              <a:cs typeface="Arial" pitchFamily="34" charset="0"/>
            </a:endParaRPr>
          </a:p>
        </p:txBody>
      </p:sp>
      <p:sp>
        <p:nvSpPr>
          <p:cNvPr id="6" name="TextBox 5"/>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
        <p:nvSpPr>
          <p:cNvPr id="7" name="Rectangle 6"/>
          <p:cNvSpPr/>
          <p:nvPr/>
        </p:nvSpPr>
        <p:spPr>
          <a:xfrm>
            <a:off x="132446" y="545078"/>
            <a:ext cx="3352521" cy="931024"/>
          </a:xfrm>
          <a:prstGeom prst="rect">
            <a:avLst/>
          </a:prstGeom>
        </p:spPr>
        <p:txBody>
          <a:bodyPr wrap="none" lIns="68580" tIns="34290" rIns="68580" bIns="34290">
            <a:spAutoFit/>
          </a:bodyPr>
          <a:lstStyle/>
          <a:p>
            <a:r>
              <a:rPr lang="en-US" sz="2800" b="1" u="sng" smtClean="0">
                <a:solidFill>
                  <a:srgbClr val="002060"/>
                </a:solidFill>
                <a:cs typeface="Arial" pitchFamily="34" charset="0"/>
              </a:rPr>
              <a:t>1</a:t>
            </a:r>
            <a:r>
              <a:rPr lang="en-US" sz="2800" b="1" u="sng" smtClean="0">
                <a:solidFill>
                  <a:srgbClr val="002060"/>
                </a:solidFill>
                <a:cs typeface="Arial" pitchFamily="34" charset="0"/>
              </a:rPr>
              <a:t>. </a:t>
            </a:r>
            <a:r>
              <a:rPr lang="en-US" sz="2800" b="1" u="sng" smtClean="0">
                <a:solidFill>
                  <a:srgbClr val="002060"/>
                </a:solidFill>
                <a:cs typeface="Arial" pitchFamily="34" charset="0"/>
              </a:rPr>
              <a:t>Đặc điểm tự </a:t>
            </a:r>
            <a:r>
              <a:rPr lang="en-US" sz="2800" b="1" u="sng" smtClean="0">
                <a:solidFill>
                  <a:srgbClr val="002060"/>
                </a:solidFill>
                <a:cs typeface="Arial" pitchFamily="34" charset="0"/>
              </a:rPr>
              <a:t>nhiên</a:t>
            </a:r>
            <a:endParaRPr lang="en-US" sz="2800" b="1" u="sng" smtClean="0">
              <a:solidFill>
                <a:srgbClr val="002060"/>
              </a:solidFill>
              <a:cs typeface="Arial" pitchFamily="34" charset="0"/>
            </a:endParaRPr>
          </a:p>
          <a:p>
            <a:r>
              <a:rPr lang="en-US" sz="2800" b="1" i="1" u="sng" smtClean="0">
                <a:solidFill>
                  <a:srgbClr val="002060"/>
                </a:solidFill>
                <a:cs typeface="Arial" pitchFamily="34" charset="0"/>
              </a:rPr>
              <a:t>d. Khoáng sản</a:t>
            </a:r>
            <a:endParaRPr lang="en-US" sz="2800" i="1" u="sng"/>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 calcmode="lin" valueType="num">
                                      <p:cBhvr>
                                        <p:cTn id="7" dur="1000" fill="hold"/>
                                        <p:tgtEl>
                                          <p:spTgt spid="204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0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49">
                                            <p:txEl>
                                              <p:pRg st="1" end="1"/>
                                            </p:txEl>
                                          </p:spTgt>
                                        </p:tgtEl>
                                        <p:attrNameLst>
                                          <p:attrName>style.visibility</p:attrName>
                                        </p:attrNameLst>
                                      </p:cBhvr>
                                      <p:to>
                                        <p:strVal val="visible"/>
                                      </p:to>
                                    </p:set>
                                    <p:anim calcmode="lin" valueType="num">
                                      <p:cBhvr>
                                        <p:cTn id="14" dur="1000" fill="hold"/>
                                        <p:tgtEl>
                                          <p:spTgt spid="204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04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049">
                                            <p:txEl>
                                              <p:pRg st="2" end="2"/>
                                            </p:txEl>
                                          </p:spTgt>
                                        </p:tgtEl>
                                        <p:attrNameLst>
                                          <p:attrName>style.visibility</p:attrName>
                                        </p:attrNameLst>
                                      </p:cBhvr>
                                      <p:to>
                                        <p:strVal val="visible"/>
                                      </p:to>
                                    </p:set>
                                    <p:anim calcmode="lin" valueType="num">
                                      <p:cBhvr>
                                        <p:cTn id="21" dur="1000" fill="hold"/>
                                        <p:tgtEl>
                                          <p:spTgt spid="204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04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04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049">
                                            <p:txEl>
                                              <p:pRg st="3" end="3"/>
                                            </p:txEl>
                                          </p:spTgt>
                                        </p:tgtEl>
                                        <p:attrNameLst>
                                          <p:attrName>style.visibility</p:attrName>
                                        </p:attrNameLst>
                                      </p:cBhvr>
                                      <p:to>
                                        <p:strVal val="visible"/>
                                      </p:to>
                                    </p:set>
                                    <p:anim calcmode="lin" valueType="num">
                                      <p:cBhvr>
                                        <p:cTn id="28" dur="1000" fill="hold"/>
                                        <p:tgtEl>
                                          <p:spTgt spid="2049">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04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04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049">
                                            <p:txEl>
                                              <p:pRg st="4" end="4"/>
                                            </p:txEl>
                                          </p:spTgt>
                                        </p:tgtEl>
                                        <p:attrNameLst>
                                          <p:attrName>style.visibility</p:attrName>
                                        </p:attrNameLst>
                                      </p:cBhvr>
                                      <p:to>
                                        <p:strVal val="visible"/>
                                      </p:to>
                                    </p:set>
                                    <p:anim calcmode="lin" valueType="num">
                                      <p:cBhvr>
                                        <p:cTn id="35" dur="1000" fill="hold"/>
                                        <p:tgtEl>
                                          <p:spTgt spid="2049">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04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0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xmlns="" id="{D6A7995C-2B9D-4B2C-B429-6028FFF1BE6D}"/>
              </a:ext>
            </a:extLst>
          </p:cNvPr>
          <p:cNvSpPr>
            <a:spLocks noChangeAspect="1" noChangeArrowheads="1" noTextEdit="1"/>
          </p:cNvSpPr>
          <p:nvPr/>
        </p:nvSpPr>
        <p:spPr bwMode="auto">
          <a:xfrm>
            <a:off x="541736" y="1687865"/>
            <a:ext cx="7906940" cy="2753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3" name="Freeform 6">
            <a:extLst>
              <a:ext uri="{FF2B5EF4-FFF2-40B4-BE49-F238E27FC236}">
                <a16:creationId xmlns:a16="http://schemas.microsoft.com/office/drawing/2014/main" xmlns="" id="{C5A9B08B-8531-4229-BFB3-BE0380DA4E91}"/>
              </a:ext>
            </a:extLst>
          </p:cNvPr>
          <p:cNvSpPr/>
          <p:nvPr/>
        </p:nvSpPr>
        <p:spPr bwMode="auto">
          <a:xfrm>
            <a:off x="171625" y="1034891"/>
            <a:ext cx="1888274" cy="496491"/>
          </a:xfrm>
          <a:custGeom>
            <a:avLst/>
            <a:gdLst>
              <a:gd name="T0" fmla="*/ 0 w 2965"/>
              <a:gd name="T1" fmla="*/ 0 h 581"/>
              <a:gd name="T2" fmla="*/ 1547583643 w 2965"/>
              <a:gd name="T3" fmla="*/ 0 h 581"/>
              <a:gd name="T4" fmla="*/ 1738100343 w 2965"/>
              <a:gd name="T5" fmla="*/ 377782081 h 581"/>
              <a:gd name="T6" fmla="*/ 1547583643 w 2965"/>
              <a:gd name="T7" fmla="*/ 754265253 h 581"/>
              <a:gd name="T8" fmla="*/ 0 w 2965"/>
              <a:gd name="T9" fmla="*/ 754265253 h 581"/>
              <a:gd name="T10" fmla="*/ 0 w 2965"/>
              <a:gd name="T11" fmla="*/ 0 h 5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65" h="581">
                <a:moveTo>
                  <a:pt x="0" y="0"/>
                </a:moveTo>
                <a:lnTo>
                  <a:pt x="2640" y="0"/>
                </a:lnTo>
                <a:lnTo>
                  <a:pt x="2965" y="291"/>
                </a:lnTo>
                <a:lnTo>
                  <a:pt x="2640" y="581"/>
                </a:lnTo>
                <a:lnTo>
                  <a:pt x="0" y="581"/>
                </a:lnTo>
                <a:lnTo>
                  <a:pt x="0" y="0"/>
                </a:lnTo>
                <a:close/>
              </a:path>
            </a:pathLst>
          </a:custGeom>
          <a:solidFill>
            <a:srgbClr val="2DB2A4"/>
          </a:solid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4" name="Freeform 7">
            <a:extLst>
              <a:ext uri="{FF2B5EF4-FFF2-40B4-BE49-F238E27FC236}">
                <a16:creationId xmlns:a16="http://schemas.microsoft.com/office/drawing/2014/main" xmlns="" id="{3E70EE33-1AF0-4A48-BB3F-E66B12BCA68A}"/>
              </a:ext>
            </a:extLst>
          </p:cNvPr>
          <p:cNvSpPr/>
          <p:nvPr/>
        </p:nvSpPr>
        <p:spPr bwMode="auto">
          <a:xfrm>
            <a:off x="1948207" y="1034891"/>
            <a:ext cx="1846019" cy="496491"/>
          </a:xfrm>
          <a:custGeom>
            <a:avLst/>
            <a:gdLst>
              <a:gd name="T0" fmla="*/ 0 w 2899"/>
              <a:gd name="T1" fmla="*/ 0 h 581"/>
              <a:gd name="T2" fmla="*/ 1508530092 w 2899"/>
              <a:gd name="T3" fmla="*/ 0 h 581"/>
              <a:gd name="T4" fmla="*/ 1699000847 w 2899"/>
              <a:gd name="T5" fmla="*/ 377782081 h 581"/>
              <a:gd name="T6" fmla="*/ 1508530092 w 2899"/>
              <a:gd name="T7" fmla="*/ 754265253 h 581"/>
              <a:gd name="T8" fmla="*/ 0 w 2899"/>
              <a:gd name="T9" fmla="*/ 754265253 h 581"/>
              <a:gd name="T10" fmla="*/ 190470755 w 2899"/>
              <a:gd name="T11" fmla="*/ 377782081 h 581"/>
              <a:gd name="T12" fmla="*/ 0 w 2899"/>
              <a:gd name="T13" fmla="*/ 0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99" h="581">
                <a:moveTo>
                  <a:pt x="0" y="0"/>
                </a:moveTo>
                <a:lnTo>
                  <a:pt x="2574" y="0"/>
                </a:lnTo>
                <a:lnTo>
                  <a:pt x="2899" y="291"/>
                </a:lnTo>
                <a:lnTo>
                  <a:pt x="2574" y="581"/>
                </a:lnTo>
                <a:lnTo>
                  <a:pt x="0" y="581"/>
                </a:lnTo>
                <a:lnTo>
                  <a:pt x="325" y="291"/>
                </a:lnTo>
                <a:lnTo>
                  <a:pt x="0" y="0"/>
                </a:lnTo>
                <a:close/>
              </a:path>
            </a:pathLst>
          </a:custGeom>
          <a:solidFill>
            <a:srgbClr val="F77A08"/>
          </a:solid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5" name="Freeform 8">
            <a:extLst>
              <a:ext uri="{FF2B5EF4-FFF2-40B4-BE49-F238E27FC236}">
                <a16:creationId xmlns:a16="http://schemas.microsoft.com/office/drawing/2014/main" xmlns="" id="{7D7D0429-61B4-4728-84E7-6573F55713C8}"/>
              </a:ext>
            </a:extLst>
          </p:cNvPr>
          <p:cNvSpPr/>
          <p:nvPr/>
        </p:nvSpPr>
        <p:spPr bwMode="auto">
          <a:xfrm>
            <a:off x="3731419" y="1034891"/>
            <a:ext cx="1846019" cy="496491"/>
          </a:xfrm>
          <a:custGeom>
            <a:avLst/>
            <a:gdLst>
              <a:gd name="T0" fmla="*/ 0 w 2900"/>
              <a:gd name="T1" fmla="*/ 0 h 581"/>
              <a:gd name="T2" fmla="*/ 1508075724 w 2900"/>
              <a:gd name="T3" fmla="*/ 0 h 581"/>
              <a:gd name="T4" fmla="*/ 1698414985 w 2900"/>
              <a:gd name="T5" fmla="*/ 377782081 h 581"/>
              <a:gd name="T6" fmla="*/ 1508075724 w 2900"/>
              <a:gd name="T7" fmla="*/ 754265253 h 581"/>
              <a:gd name="T8" fmla="*/ 0 w 2900"/>
              <a:gd name="T9" fmla="*/ 754265253 h 581"/>
              <a:gd name="T10" fmla="*/ 190339261 w 2900"/>
              <a:gd name="T11" fmla="*/ 377782081 h 581"/>
              <a:gd name="T12" fmla="*/ 0 w 2900"/>
              <a:gd name="T13" fmla="*/ 0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0" h="581">
                <a:moveTo>
                  <a:pt x="0" y="0"/>
                </a:moveTo>
                <a:lnTo>
                  <a:pt x="2575" y="0"/>
                </a:lnTo>
                <a:lnTo>
                  <a:pt x="2900" y="291"/>
                </a:lnTo>
                <a:lnTo>
                  <a:pt x="2575" y="581"/>
                </a:lnTo>
                <a:lnTo>
                  <a:pt x="0" y="581"/>
                </a:lnTo>
                <a:lnTo>
                  <a:pt x="325" y="291"/>
                </a:lnTo>
                <a:lnTo>
                  <a:pt x="0" y="0"/>
                </a:lnTo>
                <a:close/>
              </a:path>
            </a:pathLst>
          </a:custGeom>
          <a:solidFill>
            <a:srgbClr val="2DB2A4"/>
          </a:solid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6" name="Freeform 9">
            <a:extLst>
              <a:ext uri="{FF2B5EF4-FFF2-40B4-BE49-F238E27FC236}">
                <a16:creationId xmlns:a16="http://schemas.microsoft.com/office/drawing/2014/main" xmlns="" id="{C5D27144-158A-4020-8820-FD2868324544}"/>
              </a:ext>
            </a:extLst>
          </p:cNvPr>
          <p:cNvSpPr/>
          <p:nvPr/>
        </p:nvSpPr>
        <p:spPr bwMode="auto">
          <a:xfrm>
            <a:off x="5480784" y="1034891"/>
            <a:ext cx="1847339" cy="496491"/>
          </a:xfrm>
          <a:custGeom>
            <a:avLst/>
            <a:gdLst>
              <a:gd name="T0" fmla="*/ 0 w 2900"/>
              <a:gd name="T1" fmla="*/ 0 h 581"/>
              <a:gd name="T2" fmla="*/ 1510233179 w 2900"/>
              <a:gd name="T3" fmla="*/ 0 h 581"/>
              <a:gd name="T4" fmla="*/ 1700844866 w 2900"/>
              <a:gd name="T5" fmla="*/ 377782081 h 581"/>
              <a:gd name="T6" fmla="*/ 1510233179 w 2900"/>
              <a:gd name="T7" fmla="*/ 754265253 h 581"/>
              <a:gd name="T8" fmla="*/ 0 w 2900"/>
              <a:gd name="T9" fmla="*/ 754265253 h 581"/>
              <a:gd name="T10" fmla="*/ 190611687 w 2900"/>
              <a:gd name="T11" fmla="*/ 377782081 h 581"/>
              <a:gd name="T12" fmla="*/ 0 w 2900"/>
              <a:gd name="T13" fmla="*/ 0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0" h="581">
                <a:moveTo>
                  <a:pt x="0" y="0"/>
                </a:moveTo>
                <a:lnTo>
                  <a:pt x="2575" y="0"/>
                </a:lnTo>
                <a:lnTo>
                  <a:pt x="2900" y="291"/>
                </a:lnTo>
                <a:lnTo>
                  <a:pt x="2575" y="581"/>
                </a:lnTo>
                <a:lnTo>
                  <a:pt x="0" y="581"/>
                </a:lnTo>
                <a:lnTo>
                  <a:pt x="325" y="291"/>
                </a:lnTo>
                <a:lnTo>
                  <a:pt x="0" y="0"/>
                </a:lnTo>
                <a:close/>
              </a:path>
            </a:pathLst>
          </a:custGeom>
          <a:solidFill>
            <a:srgbClr val="F77A08"/>
          </a:solid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7" name="Freeform 10">
            <a:extLst>
              <a:ext uri="{FF2B5EF4-FFF2-40B4-BE49-F238E27FC236}">
                <a16:creationId xmlns:a16="http://schemas.microsoft.com/office/drawing/2014/main" xmlns="" id="{E4B2C47B-CF6C-4EDB-BA3E-817EFCADC465}"/>
              </a:ext>
            </a:extLst>
          </p:cNvPr>
          <p:cNvSpPr/>
          <p:nvPr/>
        </p:nvSpPr>
        <p:spPr bwMode="auto">
          <a:xfrm>
            <a:off x="7209572" y="1034891"/>
            <a:ext cx="1847339" cy="496491"/>
          </a:xfrm>
          <a:custGeom>
            <a:avLst/>
            <a:gdLst>
              <a:gd name="T0" fmla="*/ 0 w 2900"/>
              <a:gd name="T1" fmla="*/ 0 h 581"/>
              <a:gd name="T2" fmla="*/ 1510233179 w 2900"/>
              <a:gd name="T3" fmla="*/ 0 h 581"/>
              <a:gd name="T4" fmla="*/ 1700844866 w 2900"/>
              <a:gd name="T5" fmla="*/ 377782081 h 581"/>
              <a:gd name="T6" fmla="*/ 1510233179 w 2900"/>
              <a:gd name="T7" fmla="*/ 754265253 h 581"/>
              <a:gd name="T8" fmla="*/ 0 w 2900"/>
              <a:gd name="T9" fmla="*/ 754265253 h 581"/>
              <a:gd name="T10" fmla="*/ 190611687 w 2900"/>
              <a:gd name="T11" fmla="*/ 377782081 h 581"/>
              <a:gd name="T12" fmla="*/ 0 w 2900"/>
              <a:gd name="T13" fmla="*/ 0 h 5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0" h="581">
                <a:moveTo>
                  <a:pt x="0" y="0"/>
                </a:moveTo>
                <a:lnTo>
                  <a:pt x="2575" y="0"/>
                </a:lnTo>
                <a:lnTo>
                  <a:pt x="2900" y="291"/>
                </a:lnTo>
                <a:lnTo>
                  <a:pt x="2575" y="581"/>
                </a:lnTo>
                <a:lnTo>
                  <a:pt x="0" y="581"/>
                </a:lnTo>
                <a:lnTo>
                  <a:pt x="325" y="291"/>
                </a:lnTo>
                <a:lnTo>
                  <a:pt x="0" y="0"/>
                </a:lnTo>
                <a:close/>
              </a:path>
            </a:pathLst>
          </a:custGeom>
          <a:solidFill>
            <a:srgbClr val="2DB2A4"/>
          </a:solid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8" name="Rectangle 7">
            <a:extLst>
              <a:ext uri="{FF2B5EF4-FFF2-40B4-BE49-F238E27FC236}">
                <a16:creationId xmlns:a16="http://schemas.microsoft.com/office/drawing/2014/main" xmlns="" id="{C0F4A231-1AE7-4DD6-A181-0715B1CEDA7F}"/>
              </a:ext>
            </a:extLst>
          </p:cNvPr>
          <p:cNvSpPr>
            <a:spLocks noChangeArrowheads="1"/>
          </p:cNvSpPr>
          <p:nvPr/>
        </p:nvSpPr>
        <p:spPr bwMode="auto">
          <a:xfrm>
            <a:off x="221559" y="1730114"/>
            <a:ext cx="1618127" cy="2975236"/>
          </a:xfrm>
          <a:prstGeom prst="rect">
            <a:avLst/>
          </a:prstGeom>
          <a:solidFill>
            <a:srgbClr val="DDDDDD"/>
          </a:solidFill>
          <a:ln w="9525">
            <a:solidFill>
              <a:srgbClr val="00B050"/>
            </a:solidFill>
            <a:miter lim="800000"/>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9" name="Rectangle 8">
            <a:extLst>
              <a:ext uri="{FF2B5EF4-FFF2-40B4-BE49-F238E27FC236}">
                <a16:creationId xmlns:a16="http://schemas.microsoft.com/office/drawing/2014/main" xmlns="" id="{070130B9-8AA6-4C4B-862A-58F19B1FB321}"/>
              </a:ext>
            </a:extLst>
          </p:cNvPr>
          <p:cNvSpPr>
            <a:spLocks noChangeArrowheads="1"/>
          </p:cNvSpPr>
          <p:nvPr/>
        </p:nvSpPr>
        <p:spPr bwMode="auto">
          <a:xfrm>
            <a:off x="1976072" y="1730114"/>
            <a:ext cx="1618127" cy="2975236"/>
          </a:xfrm>
          <a:prstGeom prst="rect">
            <a:avLst/>
          </a:prstGeom>
          <a:solidFill>
            <a:srgbClr val="DDDDDD"/>
          </a:solidFill>
          <a:ln w="9525">
            <a:solidFill>
              <a:srgbClr val="00B050"/>
            </a:solidFill>
            <a:miter lim="800000"/>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0" name="Rectangle 9">
            <a:extLst>
              <a:ext uri="{FF2B5EF4-FFF2-40B4-BE49-F238E27FC236}">
                <a16:creationId xmlns:a16="http://schemas.microsoft.com/office/drawing/2014/main" xmlns="" id="{DB3E3FA7-D590-44D0-8D11-D6D681A5506D}"/>
              </a:ext>
            </a:extLst>
          </p:cNvPr>
          <p:cNvSpPr>
            <a:spLocks noChangeArrowheads="1"/>
          </p:cNvSpPr>
          <p:nvPr/>
        </p:nvSpPr>
        <p:spPr bwMode="auto">
          <a:xfrm>
            <a:off x="3793975" y="1730114"/>
            <a:ext cx="1618127" cy="2975236"/>
          </a:xfrm>
          <a:prstGeom prst="rect">
            <a:avLst/>
          </a:prstGeom>
          <a:solidFill>
            <a:srgbClr val="DDDDDD"/>
          </a:solidFill>
          <a:ln w="9525">
            <a:solidFill>
              <a:srgbClr val="00B050"/>
            </a:solidFill>
            <a:miter lim="800000"/>
          </a:ln>
        </p:spPr>
        <p:txBody>
          <a:bodyPr lIns="68580" tIns="34290" rIns="68580" bIns="34290"/>
          <a:lstStyle/>
          <a:p>
            <a:pPr algn="just" defTabSz="514350">
              <a:defRPr/>
            </a:pPr>
            <a:endParaRPr lang="zh-CN" altLang="en-US" sz="2800" b="1" kern="0" dirty="0">
              <a:solidFill>
                <a:sysClr val="windowText" lastClr="000000"/>
              </a:solidFill>
              <a:latin typeface="+mj-lt"/>
              <a:ea typeface="宋体" panose="02010600030101010101" pitchFamily="2" charset="-122"/>
            </a:endParaRPr>
          </a:p>
        </p:txBody>
      </p:sp>
      <p:sp>
        <p:nvSpPr>
          <p:cNvPr id="11" name="Rectangle 10">
            <a:extLst>
              <a:ext uri="{FF2B5EF4-FFF2-40B4-BE49-F238E27FC236}">
                <a16:creationId xmlns:a16="http://schemas.microsoft.com/office/drawing/2014/main" xmlns="" id="{C3C8DFCB-1AED-472A-BC23-42BEF476C760}"/>
              </a:ext>
            </a:extLst>
          </p:cNvPr>
          <p:cNvSpPr>
            <a:spLocks noChangeArrowheads="1"/>
          </p:cNvSpPr>
          <p:nvPr/>
        </p:nvSpPr>
        <p:spPr bwMode="auto">
          <a:xfrm>
            <a:off x="5588660" y="1710153"/>
            <a:ext cx="1618127" cy="2995197"/>
          </a:xfrm>
          <a:prstGeom prst="rect">
            <a:avLst/>
          </a:prstGeom>
          <a:solidFill>
            <a:srgbClr val="DDDDDD"/>
          </a:solidFill>
          <a:ln w="9525">
            <a:solidFill>
              <a:srgbClr val="00B050"/>
            </a:solidFill>
            <a:miter lim="800000"/>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2" name="Rectangle 11">
            <a:extLst>
              <a:ext uri="{FF2B5EF4-FFF2-40B4-BE49-F238E27FC236}">
                <a16:creationId xmlns:a16="http://schemas.microsoft.com/office/drawing/2014/main" xmlns="" id="{FD9BBAC1-D9AA-41CF-A663-A8B7D5A060CB}"/>
              </a:ext>
            </a:extLst>
          </p:cNvPr>
          <p:cNvSpPr>
            <a:spLocks noChangeArrowheads="1"/>
          </p:cNvSpPr>
          <p:nvPr/>
        </p:nvSpPr>
        <p:spPr bwMode="auto">
          <a:xfrm>
            <a:off x="7422481" y="1730114"/>
            <a:ext cx="1594319" cy="2975236"/>
          </a:xfrm>
          <a:prstGeom prst="rect">
            <a:avLst/>
          </a:prstGeom>
          <a:solidFill>
            <a:srgbClr val="DDDDDD"/>
          </a:solidFill>
          <a:ln w="9525">
            <a:solidFill>
              <a:srgbClr val="00B050"/>
            </a:solidFill>
            <a:miter lim="800000"/>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3" name="Rectangle 12">
            <a:extLst>
              <a:ext uri="{FF2B5EF4-FFF2-40B4-BE49-F238E27FC236}">
                <a16:creationId xmlns:a16="http://schemas.microsoft.com/office/drawing/2014/main" xmlns="" id="{10ADF414-5312-45D8-BF6A-6EB2858FBB0C}"/>
              </a:ext>
            </a:extLst>
          </p:cNvPr>
          <p:cNvSpPr>
            <a:spLocks noChangeArrowheads="1"/>
          </p:cNvSpPr>
          <p:nvPr/>
        </p:nvSpPr>
        <p:spPr bwMode="auto">
          <a:xfrm>
            <a:off x="266801" y="1770596"/>
            <a:ext cx="1513019" cy="1089422"/>
          </a:xfrm>
          <a:prstGeom prst="rect">
            <a:avLst/>
          </a:prstGeom>
          <a:blipFill dpi="0" rotWithShape="1">
            <a:blip r:embed="rId3" cstate="print"/>
            <a:srcRect/>
            <a:stretch>
              <a:fillRect/>
            </a:stretch>
          </a:blip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4" name="Rectangle 13">
            <a:extLst>
              <a:ext uri="{FF2B5EF4-FFF2-40B4-BE49-F238E27FC236}">
                <a16:creationId xmlns:a16="http://schemas.microsoft.com/office/drawing/2014/main" xmlns="" id="{88AE109C-D983-445F-AAF0-C420A54BCB9E}"/>
              </a:ext>
            </a:extLst>
          </p:cNvPr>
          <p:cNvSpPr>
            <a:spLocks noChangeArrowheads="1"/>
          </p:cNvSpPr>
          <p:nvPr/>
        </p:nvSpPr>
        <p:spPr bwMode="auto">
          <a:xfrm>
            <a:off x="2020124" y="1770596"/>
            <a:ext cx="1514401" cy="1089422"/>
          </a:xfrm>
          <a:prstGeom prst="rect">
            <a:avLst/>
          </a:prstGeom>
          <a:blipFill dpi="0" rotWithShape="1">
            <a:blip r:embed="rId4" cstate="print"/>
            <a:srcRect/>
            <a:stretch>
              <a:fillRect/>
            </a:stretch>
          </a:blip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5" name="Rectangle 14">
            <a:extLst>
              <a:ext uri="{FF2B5EF4-FFF2-40B4-BE49-F238E27FC236}">
                <a16:creationId xmlns:a16="http://schemas.microsoft.com/office/drawing/2014/main" xmlns="" id="{7F0AF97F-43D7-4468-A1FD-2F62D365B312}"/>
              </a:ext>
            </a:extLst>
          </p:cNvPr>
          <p:cNvSpPr>
            <a:spLocks noChangeArrowheads="1"/>
          </p:cNvSpPr>
          <p:nvPr/>
        </p:nvSpPr>
        <p:spPr bwMode="auto">
          <a:xfrm>
            <a:off x="3839218" y="1770596"/>
            <a:ext cx="1513107" cy="1089422"/>
          </a:xfrm>
          <a:prstGeom prst="rect">
            <a:avLst/>
          </a:prstGeom>
          <a:blipFill dpi="0" rotWithShape="1">
            <a:blip r:embed="rId5" cstate="print"/>
            <a:srcRect/>
            <a:stretch>
              <a:fillRect/>
            </a:stretch>
          </a:blip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6" name="Rectangle 15">
            <a:extLst>
              <a:ext uri="{FF2B5EF4-FFF2-40B4-BE49-F238E27FC236}">
                <a16:creationId xmlns:a16="http://schemas.microsoft.com/office/drawing/2014/main" xmlns="" id="{4AE1E8C2-B1E4-4CC6-87A3-A3EF75800EFB}"/>
              </a:ext>
            </a:extLst>
          </p:cNvPr>
          <p:cNvSpPr>
            <a:spLocks noChangeArrowheads="1"/>
          </p:cNvSpPr>
          <p:nvPr/>
        </p:nvSpPr>
        <p:spPr bwMode="auto">
          <a:xfrm>
            <a:off x="5633903" y="1750635"/>
            <a:ext cx="1511726" cy="1089422"/>
          </a:xfrm>
          <a:prstGeom prst="rect">
            <a:avLst/>
          </a:prstGeom>
          <a:blipFill dpi="0" rotWithShape="1">
            <a:blip r:embed="rId6" cstate="print"/>
            <a:srcRect/>
            <a:stretch>
              <a:fillRect/>
            </a:stretch>
          </a:blip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7" name="Rectangle 16">
            <a:extLst>
              <a:ext uri="{FF2B5EF4-FFF2-40B4-BE49-F238E27FC236}">
                <a16:creationId xmlns:a16="http://schemas.microsoft.com/office/drawing/2014/main" xmlns="" id="{1FD249B5-7DAC-41B8-AF28-F1548EBB7770}"/>
              </a:ext>
            </a:extLst>
          </p:cNvPr>
          <p:cNvSpPr>
            <a:spLocks noChangeArrowheads="1"/>
          </p:cNvSpPr>
          <p:nvPr/>
        </p:nvSpPr>
        <p:spPr bwMode="auto">
          <a:xfrm>
            <a:off x="7467724" y="1770596"/>
            <a:ext cx="1490845" cy="1089422"/>
          </a:xfrm>
          <a:prstGeom prst="rect">
            <a:avLst/>
          </a:prstGeom>
          <a:blipFill dpi="0" rotWithShape="1">
            <a:blip r:embed="rId7" cstate="print"/>
            <a:srcRect/>
            <a:stretch>
              <a:fillRect/>
            </a:stretch>
          </a:blipFill>
          <a:ln>
            <a:noFill/>
          </a:ln>
        </p:spPr>
        <p:txBody>
          <a:bodyPr lIns="68580" tIns="34290" rIns="68580" bIns="34290"/>
          <a:lstStyle/>
          <a:p>
            <a:pPr defTabSz="514350">
              <a:defRPr/>
            </a:pPr>
            <a:endParaRPr lang="zh-CN" altLang="en-US" sz="2800" b="1" kern="0">
              <a:solidFill>
                <a:sysClr val="windowText" lastClr="000000"/>
              </a:solidFill>
              <a:latin typeface="+mj-lt"/>
              <a:ea typeface="宋体" panose="02010600030101010101" pitchFamily="2" charset="-122"/>
            </a:endParaRPr>
          </a:p>
        </p:txBody>
      </p:sp>
      <p:sp>
        <p:nvSpPr>
          <p:cNvPr id="18" name="TextBox 20">
            <a:extLst>
              <a:ext uri="{FF2B5EF4-FFF2-40B4-BE49-F238E27FC236}">
                <a16:creationId xmlns:a16="http://schemas.microsoft.com/office/drawing/2014/main" xmlns="" id="{ED0497C4-34FF-4AFA-809C-6C6C834783CF}"/>
              </a:ext>
            </a:extLst>
          </p:cNvPr>
          <p:cNvSpPr txBox="1">
            <a:spLocks noChangeArrowheads="1"/>
          </p:cNvSpPr>
          <p:nvPr/>
        </p:nvSpPr>
        <p:spPr bwMode="auto">
          <a:xfrm>
            <a:off x="228600" y="2899150"/>
            <a:ext cx="1531151" cy="180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514350" eaLnBrk="1" hangingPunct="1">
              <a:lnSpc>
                <a:spcPct val="125000"/>
              </a:lnSpc>
              <a:defRPr/>
            </a:pP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Tảng</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băng</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lớn</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nhất</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hành</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tinh</a:t>
            </a:r>
            <a:endParaRPr lang="zh-CN" altLang="en-US" sz="2300" b="1" kern="0" dirty="0">
              <a:solidFill>
                <a:srgbClr val="292929"/>
              </a:solidFill>
              <a:latin typeface="+mj-lt"/>
              <a:ea typeface="微软雅黑" panose="020B0503020204020204" charset="-122"/>
            </a:endParaRPr>
          </a:p>
        </p:txBody>
      </p:sp>
      <p:sp>
        <p:nvSpPr>
          <p:cNvPr id="19" name="TextBox 21">
            <a:extLst>
              <a:ext uri="{FF2B5EF4-FFF2-40B4-BE49-F238E27FC236}">
                <a16:creationId xmlns:a16="http://schemas.microsoft.com/office/drawing/2014/main" xmlns="" id="{F6EFA914-047F-4430-ADC0-E895B0E23690}"/>
              </a:ext>
            </a:extLst>
          </p:cNvPr>
          <p:cNvSpPr txBox="1">
            <a:spLocks noChangeArrowheads="1"/>
          </p:cNvSpPr>
          <p:nvPr/>
        </p:nvSpPr>
        <p:spPr bwMode="auto">
          <a:xfrm>
            <a:off x="2006805" y="2876550"/>
            <a:ext cx="1554738" cy="183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514350" eaLnBrk="1" hangingPunct="1">
              <a:lnSpc>
                <a:spcPct val="125000"/>
              </a:lnSpc>
              <a:defRPr/>
            </a:pP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Nguồn</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dự</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trữ</a:t>
            </a:r>
            <a:r>
              <a:rPr lang="en-US" sz="2300" b="1" dirty="0">
                <a:solidFill>
                  <a:srgbClr val="002060"/>
                </a:solidFill>
                <a:latin typeface="+mj-lt"/>
                <a:ea typeface="Tahoma" panose="020B0604030504040204" pitchFamily="34" charset="0"/>
                <a:cs typeface="Times New Roman" panose="02020603050405020304" pitchFamily="18" charset="0"/>
              </a:rPr>
              <a:t> n</a:t>
            </a:r>
            <a:r>
              <a:rPr lang="vi-VN" sz="2300" b="1" dirty="0">
                <a:solidFill>
                  <a:srgbClr val="002060"/>
                </a:solidFill>
                <a:latin typeface="+mj-lt"/>
                <a:ea typeface="Tahoma" panose="020B0604030504040204" pitchFamily="34" charset="0"/>
                <a:cs typeface="Times New Roman" panose="02020603050405020304" pitchFamily="18" charset="0"/>
              </a:rPr>
              <a:t>ư</a:t>
            </a:r>
            <a:r>
              <a:rPr lang="en-US" sz="2300" b="1" err="1">
                <a:solidFill>
                  <a:srgbClr val="002060"/>
                </a:solidFill>
                <a:latin typeface="+mj-lt"/>
                <a:ea typeface="Tahoma" panose="020B0604030504040204" pitchFamily="34" charset="0"/>
                <a:cs typeface="Times New Roman" panose="02020603050405020304" pitchFamily="18" charset="0"/>
              </a:rPr>
              <a:t>ớc</a:t>
            </a:r>
            <a:r>
              <a:rPr lang="en-US" sz="2300" b="1">
                <a:solidFill>
                  <a:srgbClr val="002060"/>
                </a:solidFill>
                <a:latin typeface="+mj-lt"/>
                <a:ea typeface="Tahoma" panose="020B0604030504040204" pitchFamily="34" charset="0"/>
                <a:cs typeface="Times New Roman" panose="02020603050405020304" pitchFamily="18" charset="0"/>
              </a:rPr>
              <a:t> </a:t>
            </a:r>
            <a:r>
              <a:rPr lang="en-US" sz="2300" b="1" smtClean="0">
                <a:solidFill>
                  <a:srgbClr val="002060"/>
                </a:solidFill>
                <a:latin typeface="+mj-lt"/>
                <a:ea typeface="Tahoma" panose="020B0604030504040204" pitchFamily="34" charset="0"/>
                <a:cs typeface="Times New Roman" panose="02020603050405020304" pitchFamily="18" charset="0"/>
              </a:rPr>
              <a:t>ngọt </a:t>
            </a:r>
            <a:r>
              <a:rPr lang="en-US" sz="2300" b="1" dirty="0" err="1">
                <a:solidFill>
                  <a:srgbClr val="002060"/>
                </a:solidFill>
                <a:latin typeface="+mj-lt"/>
                <a:ea typeface="Tahoma" panose="020B0604030504040204" pitchFamily="34" charset="0"/>
                <a:cs typeface="Times New Roman" panose="02020603050405020304" pitchFamily="18" charset="0"/>
              </a:rPr>
              <a:t>lớn</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nhất</a:t>
            </a:r>
            <a:endParaRPr lang="zh-CN" altLang="en-US" sz="2300" b="1" kern="0" dirty="0">
              <a:solidFill>
                <a:srgbClr val="292929"/>
              </a:solidFill>
              <a:latin typeface="+mj-lt"/>
              <a:ea typeface="微软雅黑" panose="020B0503020204020204" charset="-122"/>
            </a:endParaRPr>
          </a:p>
        </p:txBody>
      </p:sp>
      <p:sp>
        <p:nvSpPr>
          <p:cNvPr id="20" name="TextBox 22">
            <a:extLst>
              <a:ext uri="{FF2B5EF4-FFF2-40B4-BE49-F238E27FC236}">
                <a16:creationId xmlns:a16="http://schemas.microsoft.com/office/drawing/2014/main" xmlns="" id="{00E47B63-CFEA-4FBC-B0A3-E767E38360E7}"/>
              </a:ext>
            </a:extLst>
          </p:cNvPr>
          <p:cNvSpPr txBox="1">
            <a:spLocks noChangeArrowheads="1"/>
          </p:cNvSpPr>
          <p:nvPr/>
        </p:nvSpPr>
        <p:spPr bwMode="auto">
          <a:xfrm>
            <a:off x="3898275" y="3022043"/>
            <a:ext cx="1435725" cy="1607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en-US" sz="2300" b="1" dirty="0">
                <a:solidFill>
                  <a:srgbClr val="002060"/>
                </a:solidFill>
                <a:latin typeface="+mj-lt"/>
                <a:ea typeface="Tahoma" panose="020B0604030504040204" pitchFamily="34" charset="0"/>
                <a:cs typeface="Times New Roman" panose="02020603050405020304" pitchFamily="18" charset="0"/>
              </a:rPr>
              <a:t>   N</a:t>
            </a:r>
            <a:r>
              <a:rPr lang="vi-VN" sz="2300" b="1" dirty="0">
                <a:solidFill>
                  <a:srgbClr val="002060"/>
                </a:solidFill>
                <a:latin typeface="+mj-lt"/>
                <a:ea typeface="Tahoma" panose="020B0604030504040204" pitchFamily="34" charset="0"/>
                <a:cs typeface="Times New Roman" panose="02020603050405020304" pitchFamily="18" charset="0"/>
              </a:rPr>
              <a:t>ơ</a:t>
            </a:r>
            <a:r>
              <a:rPr lang="en-US" sz="2300" b="1" dirty="0" err="1">
                <a:solidFill>
                  <a:srgbClr val="002060"/>
                </a:solidFill>
                <a:latin typeface="+mj-lt"/>
                <a:ea typeface="Tahoma" panose="020B0604030504040204" pitchFamily="34" charset="0"/>
                <a:cs typeface="Times New Roman" panose="02020603050405020304" pitchFamily="18" charset="0"/>
              </a:rPr>
              <a:t>i</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khô</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cằn</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nhất</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thế</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giới</a:t>
            </a:r>
            <a:endParaRPr lang="en-US" sz="2300" b="1" dirty="0">
              <a:latin typeface="+mj-lt"/>
            </a:endParaRPr>
          </a:p>
        </p:txBody>
      </p:sp>
      <p:sp>
        <p:nvSpPr>
          <p:cNvPr id="21" name="TextBox 23">
            <a:extLst>
              <a:ext uri="{FF2B5EF4-FFF2-40B4-BE49-F238E27FC236}">
                <a16:creationId xmlns:a16="http://schemas.microsoft.com/office/drawing/2014/main" xmlns="" id="{EAB9F339-9574-4F00-8B7F-F7499BFD1245}"/>
              </a:ext>
            </a:extLst>
          </p:cNvPr>
          <p:cNvSpPr txBox="1">
            <a:spLocks noChangeArrowheads="1"/>
          </p:cNvSpPr>
          <p:nvPr/>
        </p:nvSpPr>
        <p:spPr bwMode="auto">
          <a:xfrm>
            <a:off x="5633903" y="3226103"/>
            <a:ext cx="1511726" cy="148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300" b="1" dirty="0">
                <a:solidFill>
                  <a:srgbClr val="002060"/>
                </a:solidFill>
                <a:latin typeface="+mj-lt"/>
                <a:ea typeface="Tahoma" panose="020B0604030504040204" pitchFamily="34" charset="0"/>
                <a:cs typeface="Times New Roman" panose="02020603050405020304" pitchFamily="18" charset="0"/>
              </a:rPr>
              <a:t>  V</a:t>
            </a:r>
            <a:r>
              <a:rPr lang="vi-VN" sz="2300" b="1" dirty="0">
                <a:solidFill>
                  <a:srgbClr val="002060"/>
                </a:solidFill>
                <a:latin typeface="Calibri" pitchFamily="34" charset="0"/>
                <a:ea typeface="Tahoma" panose="020B0604030504040204" pitchFamily="34" charset="0"/>
                <a:cs typeface="Calibri" pitchFamily="34" charset="0"/>
              </a:rPr>
              <a:t>ư</a:t>
            </a:r>
            <a:r>
              <a:rPr lang="en-US" sz="2300" b="1" dirty="0" err="1">
                <a:solidFill>
                  <a:srgbClr val="002060"/>
                </a:solidFill>
                <a:latin typeface="+mj-lt"/>
                <a:ea typeface="Tahoma" panose="020B0604030504040204" pitchFamily="34" charset="0"/>
                <a:cs typeface="Times New Roman" panose="02020603050405020304" pitchFamily="18" charset="0"/>
              </a:rPr>
              <a:t>ơng</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quốc</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của</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chim</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cánh</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cụt</a:t>
            </a:r>
            <a:endParaRPr lang="en-US" sz="2300" b="1" dirty="0">
              <a:latin typeface="+mj-lt"/>
            </a:endParaRPr>
          </a:p>
        </p:txBody>
      </p:sp>
      <p:sp>
        <p:nvSpPr>
          <p:cNvPr id="22" name="TextBox 21">
            <a:extLst>
              <a:ext uri="{FF2B5EF4-FFF2-40B4-BE49-F238E27FC236}">
                <a16:creationId xmlns:a16="http://schemas.microsoft.com/office/drawing/2014/main" xmlns="" id="{25305129-2018-4022-898D-FD78D463EEFD}"/>
              </a:ext>
            </a:extLst>
          </p:cNvPr>
          <p:cNvSpPr txBox="1">
            <a:spLocks noChangeArrowheads="1"/>
          </p:cNvSpPr>
          <p:nvPr/>
        </p:nvSpPr>
        <p:spPr bwMode="auto">
          <a:xfrm>
            <a:off x="7467724" y="3105150"/>
            <a:ext cx="1490845" cy="148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Cá</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voi</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thống</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lĩnh</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bờ</a:t>
            </a:r>
            <a:r>
              <a:rPr lang="en-US" sz="2300" b="1" dirty="0">
                <a:solidFill>
                  <a:srgbClr val="002060"/>
                </a:solidFill>
                <a:latin typeface="+mj-lt"/>
                <a:ea typeface="Tahoma" panose="020B0604030504040204" pitchFamily="34" charset="0"/>
                <a:cs typeface="Times New Roman" panose="02020603050405020304" pitchFamily="18" charset="0"/>
              </a:rPr>
              <a:t> </a:t>
            </a:r>
            <a:r>
              <a:rPr lang="en-US" sz="2300" b="1" dirty="0" err="1">
                <a:solidFill>
                  <a:srgbClr val="002060"/>
                </a:solidFill>
                <a:latin typeface="+mj-lt"/>
                <a:ea typeface="Tahoma" panose="020B0604030504040204" pitchFamily="34" charset="0"/>
                <a:cs typeface="Times New Roman" panose="02020603050405020304" pitchFamily="18" charset="0"/>
              </a:rPr>
              <a:t>biển</a:t>
            </a:r>
            <a:r>
              <a:rPr lang="en-US" sz="2300" b="1" dirty="0">
                <a:solidFill>
                  <a:srgbClr val="002060"/>
                </a:solidFill>
                <a:latin typeface="+mj-lt"/>
                <a:ea typeface="Tahoma" panose="020B0604030504040204" pitchFamily="34" charset="0"/>
                <a:cs typeface="Times New Roman" panose="02020603050405020304" pitchFamily="18" charset="0"/>
              </a:rPr>
              <a:t> Nam </a:t>
            </a:r>
            <a:r>
              <a:rPr lang="en-US" sz="2300" b="1" dirty="0" err="1">
                <a:solidFill>
                  <a:srgbClr val="002060"/>
                </a:solidFill>
                <a:latin typeface="+mj-lt"/>
                <a:ea typeface="Tahoma" panose="020B0604030504040204" pitchFamily="34" charset="0"/>
                <a:cs typeface="Times New Roman" panose="02020603050405020304" pitchFamily="18" charset="0"/>
              </a:rPr>
              <a:t>Cực</a:t>
            </a:r>
            <a:endParaRPr lang="en-US" sz="2300" b="1" dirty="0">
              <a:latin typeface="+mj-lt"/>
            </a:endParaRPr>
          </a:p>
        </p:txBody>
      </p:sp>
      <p:sp>
        <p:nvSpPr>
          <p:cNvPr id="23" name="TextBox 28">
            <a:extLst>
              <a:ext uri="{FF2B5EF4-FFF2-40B4-BE49-F238E27FC236}">
                <a16:creationId xmlns:a16="http://schemas.microsoft.com/office/drawing/2014/main" xmlns="" id="{08DBB628-D0A7-445B-B7ED-A8838ED257BC}"/>
              </a:ext>
            </a:extLst>
          </p:cNvPr>
          <p:cNvSpPr txBox="1">
            <a:spLocks noChangeArrowheads="1"/>
          </p:cNvSpPr>
          <p:nvPr/>
        </p:nvSpPr>
        <p:spPr bwMode="auto">
          <a:xfrm>
            <a:off x="345307" y="1011085"/>
            <a:ext cx="1365367" cy="56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en-US" altLang="zh-CN" sz="2800" b="1" dirty="0">
                <a:solidFill>
                  <a:srgbClr val="F8F8F8"/>
                </a:solidFill>
                <a:effectLst>
                  <a:outerShdw blurRad="38100" dist="38100" dir="2700000" algn="tl">
                    <a:srgbClr val="000000">
                      <a:alpha val="43137"/>
                    </a:srgbClr>
                  </a:outerShdw>
                </a:effectLst>
                <a:latin typeface="+mj-lt"/>
                <a:ea typeface="微软雅黑" panose="020B0503020204020204" charset="-122"/>
              </a:rPr>
              <a:t>1</a:t>
            </a:r>
            <a:endParaRPr lang="zh-CN" altLang="en-US" sz="2800" b="1" dirty="0">
              <a:solidFill>
                <a:srgbClr val="F8F8F8"/>
              </a:solidFill>
              <a:effectLst>
                <a:outerShdw blurRad="38100" dist="38100" dir="2700000" algn="tl">
                  <a:srgbClr val="000000">
                    <a:alpha val="43137"/>
                  </a:srgbClr>
                </a:outerShdw>
              </a:effectLst>
              <a:latin typeface="+mj-lt"/>
              <a:ea typeface="微软雅黑" panose="020B0503020204020204" charset="-122"/>
            </a:endParaRPr>
          </a:p>
        </p:txBody>
      </p:sp>
      <p:sp>
        <p:nvSpPr>
          <p:cNvPr id="24" name="TextBox 29">
            <a:extLst>
              <a:ext uri="{FF2B5EF4-FFF2-40B4-BE49-F238E27FC236}">
                <a16:creationId xmlns:a16="http://schemas.microsoft.com/office/drawing/2014/main" xmlns="" id="{EFC338CE-C470-4689-8963-D441406BA1F6}"/>
              </a:ext>
            </a:extLst>
          </p:cNvPr>
          <p:cNvSpPr txBox="1">
            <a:spLocks noChangeArrowheads="1"/>
          </p:cNvSpPr>
          <p:nvPr/>
        </p:nvSpPr>
        <p:spPr bwMode="auto">
          <a:xfrm>
            <a:off x="2126903" y="971550"/>
            <a:ext cx="1338958" cy="56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en-US" altLang="zh-CN" sz="2800" b="1" dirty="0">
                <a:solidFill>
                  <a:srgbClr val="F8F8F8"/>
                </a:solidFill>
                <a:effectLst>
                  <a:outerShdw blurRad="38100" dist="38100" dir="2700000" algn="tl">
                    <a:srgbClr val="000000">
                      <a:alpha val="43137"/>
                    </a:srgbClr>
                  </a:outerShdw>
                </a:effectLst>
                <a:latin typeface="+mj-lt"/>
                <a:ea typeface="微软雅黑" panose="020B0503020204020204" charset="-122"/>
              </a:rPr>
              <a:t>2</a:t>
            </a:r>
            <a:endParaRPr lang="zh-CN" altLang="en-US" sz="2800" b="1" dirty="0">
              <a:solidFill>
                <a:srgbClr val="F8F8F8"/>
              </a:solidFill>
              <a:effectLst>
                <a:outerShdw blurRad="38100" dist="38100" dir="2700000" algn="tl">
                  <a:srgbClr val="000000">
                    <a:alpha val="43137"/>
                  </a:srgbClr>
                </a:outerShdw>
              </a:effectLst>
              <a:latin typeface="+mj-lt"/>
              <a:ea typeface="微软雅黑" panose="020B0503020204020204" charset="-122"/>
            </a:endParaRPr>
          </a:p>
        </p:txBody>
      </p:sp>
      <p:sp>
        <p:nvSpPr>
          <p:cNvPr id="25" name="TextBox 30">
            <a:extLst>
              <a:ext uri="{FF2B5EF4-FFF2-40B4-BE49-F238E27FC236}">
                <a16:creationId xmlns:a16="http://schemas.microsoft.com/office/drawing/2014/main" xmlns="" id="{DFA779B6-0375-4069-B86F-ED0DBA36CF04}"/>
              </a:ext>
            </a:extLst>
          </p:cNvPr>
          <p:cNvSpPr txBox="1">
            <a:spLocks noChangeArrowheads="1"/>
          </p:cNvSpPr>
          <p:nvPr/>
        </p:nvSpPr>
        <p:spPr bwMode="auto">
          <a:xfrm>
            <a:off x="3939778" y="895350"/>
            <a:ext cx="1352162" cy="56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en-US" altLang="zh-CN" sz="2800" b="1" dirty="0">
                <a:solidFill>
                  <a:srgbClr val="F8F8F8"/>
                </a:solidFill>
                <a:effectLst>
                  <a:outerShdw blurRad="38100" dist="38100" dir="2700000" algn="tl">
                    <a:srgbClr val="000000">
                      <a:alpha val="43137"/>
                    </a:srgbClr>
                  </a:outerShdw>
                </a:effectLst>
                <a:latin typeface="+mj-lt"/>
                <a:ea typeface="微软雅黑" panose="020B0503020204020204" charset="-122"/>
              </a:rPr>
              <a:t>3</a:t>
            </a:r>
            <a:endParaRPr lang="zh-CN" altLang="en-US" sz="2800" b="1" dirty="0">
              <a:solidFill>
                <a:srgbClr val="F8F8F8"/>
              </a:solidFill>
              <a:effectLst>
                <a:outerShdw blurRad="38100" dist="38100" dir="2700000" algn="tl">
                  <a:srgbClr val="000000">
                    <a:alpha val="43137"/>
                  </a:srgbClr>
                </a:outerShdw>
              </a:effectLst>
              <a:latin typeface="+mj-lt"/>
              <a:ea typeface="微软雅黑" panose="020B0503020204020204" charset="-122"/>
            </a:endParaRPr>
          </a:p>
        </p:txBody>
      </p:sp>
      <p:sp>
        <p:nvSpPr>
          <p:cNvPr id="26" name="TextBox 31">
            <a:extLst>
              <a:ext uri="{FF2B5EF4-FFF2-40B4-BE49-F238E27FC236}">
                <a16:creationId xmlns:a16="http://schemas.microsoft.com/office/drawing/2014/main" xmlns="" id="{2344683C-021E-4B05-9C03-7D50FB69BEAD}"/>
              </a:ext>
            </a:extLst>
          </p:cNvPr>
          <p:cNvSpPr txBox="1">
            <a:spLocks noChangeArrowheads="1"/>
          </p:cNvSpPr>
          <p:nvPr/>
        </p:nvSpPr>
        <p:spPr bwMode="auto">
          <a:xfrm>
            <a:off x="5655806" y="971550"/>
            <a:ext cx="1393097" cy="56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en-US" altLang="zh-CN" sz="2800" b="1" dirty="0">
                <a:solidFill>
                  <a:srgbClr val="F8F8F8"/>
                </a:solidFill>
                <a:effectLst>
                  <a:outerShdw blurRad="38100" dist="38100" dir="2700000" algn="tl">
                    <a:srgbClr val="000000">
                      <a:alpha val="43137"/>
                    </a:srgbClr>
                  </a:outerShdw>
                </a:effectLst>
                <a:latin typeface="+mj-lt"/>
                <a:ea typeface="微软雅黑" panose="020B0503020204020204" charset="-122"/>
              </a:rPr>
              <a:t>4</a:t>
            </a:r>
            <a:endParaRPr lang="zh-CN" altLang="en-US" sz="2800" b="1" dirty="0">
              <a:solidFill>
                <a:srgbClr val="F8F8F8"/>
              </a:solidFill>
              <a:effectLst>
                <a:outerShdw blurRad="38100" dist="38100" dir="2700000" algn="tl">
                  <a:srgbClr val="000000">
                    <a:alpha val="43137"/>
                  </a:srgbClr>
                </a:outerShdw>
              </a:effectLst>
              <a:latin typeface="+mj-lt"/>
              <a:ea typeface="微软雅黑" panose="020B0503020204020204" charset="-122"/>
            </a:endParaRPr>
          </a:p>
        </p:txBody>
      </p:sp>
      <p:sp>
        <p:nvSpPr>
          <p:cNvPr id="27" name="TextBox 32">
            <a:extLst>
              <a:ext uri="{FF2B5EF4-FFF2-40B4-BE49-F238E27FC236}">
                <a16:creationId xmlns:a16="http://schemas.microsoft.com/office/drawing/2014/main" xmlns="" id="{95A7E90D-7386-4FA4-A1A1-3504403EBC52}"/>
              </a:ext>
            </a:extLst>
          </p:cNvPr>
          <p:cNvSpPr txBox="1">
            <a:spLocks noChangeArrowheads="1"/>
          </p:cNvSpPr>
          <p:nvPr/>
        </p:nvSpPr>
        <p:spPr bwMode="auto">
          <a:xfrm>
            <a:off x="7486510" y="971550"/>
            <a:ext cx="1352690" cy="56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pPr>
            <a:r>
              <a:rPr lang="en-US" altLang="zh-CN" sz="2800" b="1" dirty="0">
                <a:solidFill>
                  <a:srgbClr val="F8F8F8"/>
                </a:solidFill>
                <a:effectLst>
                  <a:outerShdw blurRad="38100" dist="38100" dir="2700000" algn="tl">
                    <a:srgbClr val="000000">
                      <a:alpha val="43137"/>
                    </a:srgbClr>
                  </a:outerShdw>
                </a:effectLst>
                <a:latin typeface="+mj-lt"/>
                <a:ea typeface="微软雅黑" panose="020B0503020204020204" charset="-122"/>
              </a:rPr>
              <a:t>5</a:t>
            </a:r>
            <a:endParaRPr lang="zh-CN" altLang="en-US" sz="2800" b="1" dirty="0">
              <a:solidFill>
                <a:srgbClr val="F8F8F8"/>
              </a:solidFill>
              <a:effectLst>
                <a:outerShdw blurRad="38100" dist="38100" dir="2700000" algn="tl">
                  <a:srgbClr val="000000">
                    <a:alpha val="43137"/>
                  </a:srgbClr>
                </a:outerShdw>
              </a:effectLst>
              <a:latin typeface="+mj-lt"/>
              <a:ea typeface="微软雅黑" panose="020B0503020204020204" charset="-122"/>
            </a:endParaRPr>
          </a:p>
        </p:txBody>
      </p:sp>
      <p:grpSp>
        <p:nvGrpSpPr>
          <p:cNvPr id="28" name="Group 28">
            <a:extLst>
              <a:ext uri="{FF2B5EF4-FFF2-40B4-BE49-F238E27FC236}">
                <a16:creationId xmlns:a16="http://schemas.microsoft.com/office/drawing/2014/main" xmlns="" id="{5D12461C-2B40-4F12-958F-EAC96077AC3C}"/>
              </a:ext>
            </a:extLst>
          </p:cNvPr>
          <p:cNvGrpSpPr/>
          <p:nvPr/>
        </p:nvGrpSpPr>
        <p:grpSpPr>
          <a:xfrm>
            <a:off x="92529" y="60334"/>
            <a:ext cx="8958943" cy="554722"/>
            <a:chOff x="1407886" y="145143"/>
            <a:chExt cx="8766628" cy="984110"/>
          </a:xfrm>
        </p:grpSpPr>
        <p:sp>
          <p:nvSpPr>
            <p:cNvPr id="30" name="Rectangle: Rounded Corners 29">
              <a:extLst>
                <a:ext uri="{FF2B5EF4-FFF2-40B4-BE49-F238E27FC236}">
                  <a16:creationId xmlns:a16="http://schemas.microsoft.com/office/drawing/2014/main" xmlns="" id="{475CD491-AE6E-488E-BAB5-A58948E27B0F}"/>
                </a:ext>
              </a:extLst>
            </p:cNvPr>
            <p:cNvSpPr/>
            <p:nvPr/>
          </p:nvSpPr>
          <p:spPr>
            <a:xfrm>
              <a:off x="1407886" y="145143"/>
              <a:ext cx="8766628" cy="98411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mj-lt"/>
              </a:endParaRPr>
            </a:p>
          </p:txBody>
        </p:sp>
        <p:sp>
          <p:nvSpPr>
            <p:cNvPr id="31" name="TextBox 30">
              <a:extLst>
                <a:ext uri="{FF2B5EF4-FFF2-40B4-BE49-F238E27FC236}">
                  <a16:creationId xmlns:a16="http://schemas.microsoft.com/office/drawing/2014/main" xmlns="" id="{07C8A351-74D6-4F8E-BB9A-C344347A376C}"/>
                </a:ext>
              </a:extLst>
            </p:cNvPr>
            <p:cNvSpPr txBox="1"/>
            <p:nvPr/>
          </p:nvSpPr>
          <p:spPr>
            <a:xfrm>
              <a:off x="1563838" y="145143"/>
              <a:ext cx="8447067" cy="928224"/>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mj-lt"/>
                </a:rPr>
                <a:t>Sự</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thật</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thú</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vị</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về</a:t>
              </a:r>
              <a:r>
                <a:rPr lang="en-US" sz="2800" b="1" dirty="0">
                  <a:solidFill>
                    <a:schemeClr val="bg1"/>
                  </a:solidFill>
                  <a:effectLst>
                    <a:outerShdw blurRad="38100" dist="38100" dir="2700000" algn="tl">
                      <a:srgbClr val="000000">
                        <a:alpha val="43137"/>
                      </a:srgbClr>
                    </a:outerShdw>
                  </a:effectLst>
                  <a:latin typeface="+mj-lt"/>
                </a:rPr>
                <a:t> Nam </a:t>
              </a:r>
              <a:r>
                <a:rPr lang="en-US" sz="2800" b="1" dirty="0" err="1">
                  <a:solidFill>
                    <a:schemeClr val="bg1"/>
                  </a:solidFill>
                  <a:effectLst>
                    <a:outerShdw blurRad="38100" dist="38100" dir="2700000" algn="tl">
                      <a:srgbClr val="000000">
                        <a:alpha val="43137"/>
                      </a:srgbClr>
                    </a:outerShdw>
                  </a:effectLst>
                  <a:latin typeface="+mj-lt"/>
                </a:rPr>
                <a:t>Cực</a:t>
              </a:r>
              <a:r>
                <a:rPr lang="en-US" sz="2800" b="1" dirty="0">
                  <a:solidFill>
                    <a:schemeClr val="bg1"/>
                  </a:solidFill>
                  <a:effectLst>
                    <a:outerShdw blurRad="38100" dist="38100" dir="2700000" algn="tl">
                      <a:srgbClr val="000000">
                        <a:alpha val="43137"/>
                      </a:srgbClr>
                    </a:outerShdw>
                  </a:effectLst>
                  <a:latin typeface="+mj-lt"/>
                </a:rPr>
                <a:t> – </a:t>
              </a:r>
              <a:r>
                <a:rPr lang="en-US" sz="2800" b="1" dirty="0" err="1">
                  <a:solidFill>
                    <a:schemeClr val="bg1"/>
                  </a:solidFill>
                  <a:effectLst>
                    <a:outerShdw blurRad="38100" dist="38100" dir="2700000" algn="tl">
                      <a:srgbClr val="000000">
                        <a:alpha val="43137"/>
                      </a:srgbClr>
                    </a:outerShdw>
                  </a:effectLst>
                  <a:latin typeface="+mj-lt"/>
                </a:rPr>
                <a:t>châu</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lục</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lạnh</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giá</a:t>
              </a:r>
              <a:r>
                <a:rPr lang="en-US" sz="2800" b="1" dirty="0">
                  <a:solidFill>
                    <a:schemeClr val="bg1"/>
                  </a:solidFill>
                  <a:effectLst>
                    <a:outerShdw blurRad="38100" dist="38100" dir="2700000" algn="tl">
                      <a:srgbClr val="000000">
                        <a:alpha val="43137"/>
                      </a:srgbClr>
                    </a:outerShdw>
                  </a:effectLst>
                  <a:latin typeface="+mj-lt"/>
                </a:rPr>
                <a:t> </a:t>
              </a:r>
              <a:r>
                <a:rPr lang="en-US" sz="2800" b="1" dirty="0" err="1">
                  <a:solidFill>
                    <a:schemeClr val="bg1"/>
                  </a:solidFill>
                  <a:effectLst>
                    <a:outerShdw blurRad="38100" dist="38100" dir="2700000" algn="tl">
                      <a:srgbClr val="000000">
                        <a:alpha val="43137"/>
                      </a:srgbClr>
                    </a:outerShdw>
                  </a:effectLst>
                  <a:latin typeface="+mj-lt"/>
                </a:rPr>
                <a:t>nhất</a:t>
              </a:r>
              <a:endParaRPr lang="en-US" sz="2800" b="1" dirty="0">
                <a:solidFill>
                  <a:schemeClr val="bg1"/>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xmlns="" val="365197688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31"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000"/>
                                        <p:tgtEl>
                                          <p:spTgt spid="13"/>
                                        </p:tgtEl>
                                      </p:cBhvr>
                                    </p:animEffect>
                                  </p:childTnLst>
                                </p:cTn>
                              </p:par>
                            </p:childTnLst>
                          </p:cTn>
                        </p:par>
                        <p:par>
                          <p:cTn id="24" fill="hold">
                            <p:stCondLst>
                              <p:cond delay="6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1000"/>
                                        <p:tgtEl>
                                          <p:spTgt spid="18"/>
                                        </p:tgtEl>
                                      </p:cBhvr>
                                    </p:animEffect>
                                  </p:childTnLst>
                                </p:cTn>
                              </p:par>
                            </p:childTnLst>
                          </p:cTn>
                        </p:par>
                        <p:par>
                          <p:cTn id="28" fill="hold">
                            <p:stCondLst>
                              <p:cond delay="7000"/>
                            </p:stCondLst>
                            <p:childTnLst>
                              <p:par>
                                <p:cTn id="29" presetID="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0-#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8000"/>
                            </p:stCondLst>
                            <p:childTnLst>
                              <p:par>
                                <p:cTn id="34" presetID="31"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par>
                          <p:cTn id="40" fill="hold">
                            <p:stCondLst>
                              <p:cond delay="9000"/>
                            </p:stCondLst>
                            <p:childTnLst>
                              <p:par>
                                <p:cTn id="41" presetID="2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1000"/>
                                        <p:tgtEl>
                                          <p:spTgt spid="9"/>
                                        </p:tgtEl>
                                      </p:cBhvr>
                                    </p:animEffect>
                                  </p:childTnLst>
                                </p:cTn>
                              </p:par>
                            </p:childTnLst>
                          </p:cTn>
                        </p:par>
                        <p:par>
                          <p:cTn id="44" fill="hold">
                            <p:stCondLst>
                              <p:cond delay="10000"/>
                            </p:stCondLst>
                            <p:childTnLst>
                              <p:par>
                                <p:cTn id="45" presetID="14" presetClass="entr" presetSubtype="1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1000"/>
                                        <p:tgtEl>
                                          <p:spTgt spid="14"/>
                                        </p:tgtEl>
                                      </p:cBhvr>
                                    </p:animEffect>
                                  </p:childTnLst>
                                </p:cTn>
                              </p:par>
                            </p:childTnLst>
                          </p:cTn>
                        </p:par>
                        <p:par>
                          <p:cTn id="48" fill="hold">
                            <p:stCondLst>
                              <p:cond delay="11000"/>
                            </p:stCondLst>
                            <p:childTnLst>
                              <p:par>
                                <p:cTn id="49" presetID="22" presetClass="entr" presetSubtype="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1000"/>
                                        <p:tgtEl>
                                          <p:spTgt spid="19"/>
                                        </p:tgtEl>
                                      </p:cBhvr>
                                    </p:animEffect>
                                  </p:childTnLst>
                                </p:cTn>
                              </p:par>
                            </p:childTnLst>
                          </p:cTn>
                        </p:par>
                        <p:par>
                          <p:cTn id="52" fill="hold">
                            <p:stCondLst>
                              <p:cond delay="12000"/>
                            </p:stCondLst>
                            <p:childTnLst>
                              <p:par>
                                <p:cTn id="53" presetID="2" presetClass="entr" presetSubtype="8"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1000" fill="hold"/>
                                        <p:tgtEl>
                                          <p:spTgt spid="5"/>
                                        </p:tgtEl>
                                        <p:attrNameLst>
                                          <p:attrName>ppt_x</p:attrName>
                                        </p:attrNameLst>
                                      </p:cBhvr>
                                      <p:tavLst>
                                        <p:tav tm="0">
                                          <p:val>
                                            <p:strVal val="0-#ppt_w/2"/>
                                          </p:val>
                                        </p:tav>
                                        <p:tav tm="100000">
                                          <p:val>
                                            <p:strVal val="#ppt_x"/>
                                          </p:val>
                                        </p:tav>
                                      </p:tavLst>
                                    </p:anim>
                                    <p:anim calcmode="lin" valueType="num">
                                      <p:cBhvr additive="base">
                                        <p:cTn id="56" dur="1000" fill="hold"/>
                                        <p:tgtEl>
                                          <p:spTgt spid="5"/>
                                        </p:tgtEl>
                                        <p:attrNameLst>
                                          <p:attrName>ppt_y</p:attrName>
                                        </p:attrNameLst>
                                      </p:cBhvr>
                                      <p:tavLst>
                                        <p:tav tm="0">
                                          <p:val>
                                            <p:strVal val="#ppt_y"/>
                                          </p:val>
                                        </p:tav>
                                        <p:tav tm="100000">
                                          <p:val>
                                            <p:strVal val="#ppt_y"/>
                                          </p:val>
                                        </p:tav>
                                      </p:tavLst>
                                    </p:anim>
                                  </p:childTnLst>
                                </p:cTn>
                              </p:par>
                            </p:childTnLst>
                          </p:cTn>
                        </p:par>
                        <p:par>
                          <p:cTn id="57" fill="hold">
                            <p:stCondLst>
                              <p:cond delay="13000"/>
                            </p:stCondLst>
                            <p:childTnLst>
                              <p:par>
                                <p:cTn id="58" presetID="31"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1000" fill="hold"/>
                                        <p:tgtEl>
                                          <p:spTgt spid="25"/>
                                        </p:tgtEl>
                                        <p:attrNameLst>
                                          <p:attrName>ppt_w</p:attrName>
                                        </p:attrNameLst>
                                      </p:cBhvr>
                                      <p:tavLst>
                                        <p:tav tm="0">
                                          <p:val>
                                            <p:fltVal val="0"/>
                                          </p:val>
                                        </p:tav>
                                        <p:tav tm="100000">
                                          <p:val>
                                            <p:strVal val="#ppt_w"/>
                                          </p:val>
                                        </p:tav>
                                      </p:tavLst>
                                    </p:anim>
                                    <p:anim calcmode="lin" valueType="num">
                                      <p:cBhvr>
                                        <p:cTn id="61" dur="1000" fill="hold"/>
                                        <p:tgtEl>
                                          <p:spTgt spid="25"/>
                                        </p:tgtEl>
                                        <p:attrNameLst>
                                          <p:attrName>ppt_h</p:attrName>
                                        </p:attrNameLst>
                                      </p:cBhvr>
                                      <p:tavLst>
                                        <p:tav tm="0">
                                          <p:val>
                                            <p:fltVal val="0"/>
                                          </p:val>
                                        </p:tav>
                                        <p:tav tm="100000">
                                          <p:val>
                                            <p:strVal val="#ppt_h"/>
                                          </p:val>
                                        </p:tav>
                                      </p:tavLst>
                                    </p:anim>
                                    <p:anim calcmode="lin" valueType="num">
                                      <p:cBhvr>
                                        <p:cTn id="62" dur="1000" fill="hold"/>
                                        <p:tgtEl>
                                          <p:spTgt spid="25"/>
                                        </p:tgtEl>
                                        <p:attrNameLst>
                                          <p:attrName>style.rotation</p:attrName>
                                        </p:attrNameLst>
                                      </p:cBhvr>
                                      <p:tavLst>
                                        <p:tav tm="0">
                                          <p:val>
                                            <p:fltVal val="90"/>
                                          </p:val>
                                        </p:tav>
                                        <p:tav tm="100000">
                                          <p:val>
                                            <p:fltVal val="0"/>
                                          </p:val>
                                        </p:tav>
                                      </p:tavLst>
                                    </p:anim>
                                    <p:animEffect transition="in" filter="fade">
                                      <p:cBhvr>
                                        <p:cTn id="63" dur="1000"/>
                                        <p:tgtEl>
                                          <p:spTgt spid="25"/>
                                        </p:tgtEl>
                                      </p:cBhvr>
                                    </p:animEffect>
                                  </p:childTnLst>
                                </p:cTn>
                              </p:par>
                            </p:childTnLst>
                          </p:cTn>
                        </p:par>
                        <p:par>
                          <p:cTn id="64" fill="hold">
                            <p:stCondLst>
                              <p:cond delay="14000"/>
                            </p:stCondLst>
                            <p:childTnLst>
                              <p:par>
                                <p:cTn id="65" presetID="14" presetClass="entr" presetSubtype="1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1000"/>
                                        <p:tgtEl>
                                          <p:spTgt spid="15"/>
                                        </p:tgtEl>
                                      </p:cBhvr>
                                    </p:animEffect>
                                  </p:childTnLst>
                                </p:cTn>
                              </p:par>
                            </p:childTnLst>
                          </p:cTn>
                        </p:par>
                        <p:par>
                          <p:cTn id="68" fill="hold">
                            <p:stCondLst>
                              <p:cond delay="15000"/>
                            </p:stCondLst>
                            <p:childTnLst>
                              <p:par>
                                <p:cTn id="69" presetID="22" presetClass="entr" presetSubtype="1"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up)">
                                      <p:cBhvr>
                                        <p:cTn id="71" dur="1000"/>
                                        <p:tgtEl>
                                          <p:spTgt spid="10"/>
                                        </p:tgtEl>
                                      </p:cBhvr>
                                    </p:animEffect>
                                  </p:childTnLst>
                                </p:cTn>
                              </p:par>
                            </p:childTnLst>
                          </p:cTn>
                        </p:par>
                        <p:par>
                          <p:cTn id="72" fill="hold">
                            <p:stCondLst>
                              <p:cond delay="16000"/>
                            </p:stCondLst>
                            <p:childTnLst>
                              <p:par>
                                <p:cTn id="73" presetID="22" presetClass="entr" presetSubtype="1"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up)">
                                      <p:cBhvr>
                                        <p:cTn id="75" dur="1000"/>
                                        <p:tgtEl>
                                          <p:spTgt spid="20"/>
                                        </p:tgtEl>
                                      </p:cBhvr>
                                    </p:animEffect>
                                  </p:childTnLst>
                                </p:cTn>
                              </p:par>
                            </p:childTnLst>
                          </p:cTn>
                        </p:par>
                        <p:par>
                          <p:cTn id="76" fill="hold">
                            <p:stCondLst>
                              <p:cond delay="17000"/>
                            </p:stCondLst>
                            <p:childTnLst>
                              <p:par>
                                <p:cTn id="77" presetID="2" presetClass="entr" presetSubtype="8"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1000" fill="hold"/>
                                        <p:tgtEl>
                                          <p:spTgt spid="6"/>
                                        </p:tgtEl>
                                        <p:attrNameLst>
                                          <p:attrName>ppt_x</p:attrName>
                                        </p:attrNameLst>
                                      </p:cBhvr>
                                      <p:tavLst>
                                        <p:tav tm="0">
                                          <p:val>
                                            <p:strVal val="0-#ppt_w/2"/>
                                          </p:val>
                                        </p:tav>
                                        <p:tav tm="100000">
                                          <p:val>
                                            <p:strVal val="#ppt_x"/>
                                          </p:val>
                                        </p:tav>
                                      </p:tavLst>
                                    </p:anim>
                                    <p:anim calcmode="lin" valueType="num">
                                      <p:cBhvr additive="base">
                                        <p:cTn id="80" dur="1000" fill="hold"/>
                                        <p:tgtEl>
                                          <p:spTgt spid="6"/>
                                        </p:tgtEl>
                                        <p:attrNameLst>
                                          <p:attrName>ppt_y</p:attrName>
                                        </p:attrNameLst>
                                      </p:cBhvr>
                                      <p:tavLst>
                                        <p:tav tm="0">
                                          <p:val>
                                            <p:strVal val="#ppt_y"/>
                                          </p:val>
                                        </p:tav>
                                        <p:tav tm="100000">
                                          <p:val>
                                            <p:strVal val="#ppt_y"/>
                                          </p:val>
                                        </p:tav>
                                      </p:tavLst>
                                    </p:anim>
                                  </p:childTnLst>
                                </p:cTn>
                              </p:par>
                            </p:childTnLst>
                          </p:cTn>
                        </p:par>
                        <p:par>
                          <p:cTn id="81" fill="hold">
                            <p:stCondLst>
                              <p:cond delay="18000"/>
                            </p:stCondLst>
                            <p:childTnLst>
                              <p:par>
                                <p:cTn id="82" presetID="31"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 calcmode="lin" valueType="num">
                                      <p:cBhvr>
                                        <p:cTn id="84" dur="1000" fill="hold"/>
                                        <p:tgtEl>
                                          <p:spTgt spid="26"/>
                                        </p:tgtEl>
                                        <p:attrNameLst>
                                          <p:attrName>ppt_w</p:attrName>
                                        </p:attrNameLst>
                                      </p:cBhvr>
                                      <p:tavLst>
                                        <p:tav tm="0">
                                          <p:val>
                                            <p:fltVal val="0"/>
                                          </p:val>
                                        </p:tav>
                                        <p:tav tm="100000">
                                          <p:val>
                                            <p:strVal val="#ppt_w"/>
                                          </p:val>
                                        </p:tav>
                                      </p:tavLst>
                                    </p:anim>
                                    <p:anim calcmode="lin" valueType="num">
                                      <p:cBhvr>
                                        <p:cTn id="85" dur="1000" fill="hold"/>
                                        <p:tgtEl>
                                          <p:spTgt spid="26"/>
                                        </p:tgtEl>
                                        <p:attrNameLst>
                                          <p:attrName>ppt_h</p:attrName>
                                        </p:attrNameLst>
                                      </p:cBhvr>
                                      <p:tavLst>
                                        <p:tav tm="0">
                                          <p:val>
                                            <p:fltVal val="0"/>
                                          </p:val>
                                        </p:tav>
                                        <p:tav tm="100000">
                                          <p:val>
                                            <p:strVal val="#ppt_h"/>
                                          </p:val>
                                        </p:tav>
                                      </p:tavLst>
                                    </p:anim>
                                    <p:anim calcmode="lin" valueType="num">
                                      <p:cBhvr>
                                        <p:cTn id="86" dur="1000" fill="hold"/>
                                        <p:tgtEl>
                                          <p:spTgt spid="26"/>
                                        </p:tgtEl>
                                        <p:attrNameLst>
                                          <p:attrName>style.rotation</p:attrName>
                                        </p:attrNameLst>
                                      </p:cBhvr>
                                      <p:tavLst>
                                        <p:tav tm="0">
                                          <p:val>
                                            <p:fltVal val="90"/>
                                          </p:val>
                                        </p:tav>
                                        <p:tav tm="100000">
                                          <p:val>
                                            <p:fltVal val="0"/>
                                          </p:val>
                                        </p:tav>
                                      </p:tavLst>
                                    </p:anim>
                                    <p:animEffect transition="in" filter="fade">
                                      <p:cBhvr>
                                        <p:cTn id="87" dur="1000"/>
                                        <p:tgtEl>
                                          <p:spTgt spid="26"/>
                                        </p:tgtEl>
                                      </p:cBhvr>
                                    </p:animEffect>
                                  </p:childTnLst>
                                </p:cTn>
                              </p:par>
                            </p:childTnLst>
                          </p:cTn>
                        </p:par>
                        <p:par>
                          <p:cTn id="88" fill="hold">
                            <p:stCondLst>
                              <p:cond delay="19000"/>
                            </p:stCondLst>
                            <p:childTnLst>
                              <p:par>
                                <p:cTn id="89" presetID="22" presetClass="entr" presetSubtype="1"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up)">
                                      <p:cBhvr>
                                        <p:cTn id="91" dur="1000"/>
                                        <p:tgtEl>
                                          <p:spTgt spid="11"/>
                                        </p:tgtEl>
                                      </p:cBhvr>
                                    </p:animEffect>
                                  </p:childTnLst>
                                </p:cTn>
                              </p:par>
                            </p:childTnLst>
                          </p:cTn>
                        </p:par>
                        <p:par>
                          <p:cTn id="92" fill="hold">
                            <p:stCondLst>
                              <p:cond delay="20000"/>
                            </p:stCondLst>
                            <p:childTnLst>
                              <p:par>
                                <p:cTn id="93" presetID="14" presetClass="entr" presetSubtype="1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randombar(horizontal)">
                                      <p:cBhvr>
                                        <p:cTn id="95" dur="1000"/>
                                        <p:tgtEl>
                                          <p:spTgt spid="16"/>
                                        </p:tgtEl>
                                      </p:cBhvr>
                                    </p:animEffect>
                                  </p:childTnLst>
                                </p:cTn>
                              </p:par>
                            </p:childTnLst>
                          </p:cTn>
                        </p:par>
                        <p:par>
                          <p:cTn id="96" fill="hold">
                            <p:stCondLst>
                              <p:cond delay="21000"/>
                            </p:stCondLst>
                            <p:childTnLst>
                              <p:par>
                                <p:cTn id="97" presetID="22" presetClass="entr" presetSubtype="1"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up)">
                                      <p:cBhvr>
                                        <p:cTn id="99" dur="1000"/>
                                        <p:tgtEl>
                                          <p:spTgt spid="21"/>
                                        </p:tgtEl>
                                      </p:cBhvr>
                                    </p:animEffect>
                                  </p:childTnLst>
                                </p:cTn>
                              </p:par>
                            </p:childTnLst>
                          </p:cTn>
                        </p:par>
                        <p:par>
                          <p:cTn id="100" fill="hold">
                            <p:stCondLst>
                              <p:cond delay="22000"/>
                            </p:stCondLst>
                            <p:childTnLst>
                              <p:par>
                                <p:cTn id="101" presetID="2" presetClass="entr" presetSubtype="8" fill="hold" grpId="0" nodeType="after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1000" fill="hold"/>
                                        <p:tgtEl>
                                          <p:spTgt spid="7"/>
                                        </p:tgtEl>
                                        <p:attrNameLst>
                                          <p:attrName>ppt_x</p:attrName>
                                        </p:attrNameLst>
                                      </p:cBhvr>
                                      <p:tavLst>
                                        <p:tav tm="0">
                                          <p:val>
                                            <p:strVal val="0-#ppt_w/2"/>
                                          </p:val>
                                        </p:tav>
                                        <p:tav tm="100000">
                                          <p:val>
                                            <p:strVal val="#ppt_x"/>
                                          </p:val>
                                        </p:tav>
                                      </p:tavLst>
                                    </p:anim>
                                    <p:anim calcmode="lin" valueType="num">
                                      <p:cBhvr additive="base">
                                        <p:cTn id="104" dur="1000" fill="hold"/>
                                        <p:tgtEl>
                                          <p:spTgt spid="7"/>
                                        </p:tgtEl>
                                        <p:attrNameLst>
                                          <p:attrName>ppt_y</p:attrName>
                                        </p:attrNameLst>
                                      </p:cBhvr>
                                      <p:tavLst>
                                        <p:tav tm="0">
                                          <p:val>
                                            <p:strVal val="#ppt_y"/>
                                          </p:val>
                                        </p:tav>
                                        <p:tav tm="100000">
                                          <p:val>
                                            <p:strVal val="#ppt_y"/>
                                          </p:val>
                                        </p:tav>
                                      </p:tavLst>
                                    </p:anim>
                                  </p:childTnLst>
                                </p:cTn>
                              </p:par>
                            </p:childTnLst>
                          </p:cTn>
                        </p:par>
                        <p:par>
                          <p:cTn id="105" fill="hold">
                            <p:stCondLst>
                              <p:cond delay="23000"/>
                            </p:stCondLst>
                            <p:childTnLst>
                              <p:par>
                                <p:cTn id="106" presetID="31" presetClass="entr" presetSubtype="0" fill="hold" grpId="0" nodeType="after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1000" fill="hold"/>
                                        <p:tgtEl>
                                          <p:spTgt spid="27"/>
                                        </p:tgtEl>
                                        <p:attrNameLst>
                                          <p:attrName>ppt_w</p:attrName>
                                        </p:attrNameLst>
                                      </p:cBhvr>
                                      <p:tavLst>
                                        <p:tav tm="0">
                                          <p:val>
                                            <p:fltVal val="0"/>
                                          </p:val>
                                        </p:tav>
                                        <p:tav tm="100000">
                                          <p:val>
                                            <p:strVal val="#ppt_w"/>
                                          </p:val>
                                        </p:tav>
                                      </p:tavLst>
                                    </p:anim>
                                    <p:anim calcmode="lin" valueType="num">
                                      <p:cBhvr>
                                        <p:cTn id="109" dur="1000" fill="hold"/>
                                        <p:tgtEl>
                                          <p:spTgt spid="27"/>
                                        </p:tgtEl>
                                        <p:attrNameLst>
                                          <p:attrName>ppt_h</p:attrName>
                                        </p:attrNameLst>
                                      </p:cBhvr>
                                      <p:tavLst>
                                        <p:tav tm="0">
                                          <p:val>
                                            <p:fltVal val="0"/>
                                          </p:val>
                                        </p:tav>
                                        <p:tav tm="100000">
                                          <p:val>
                                            <p:strVal val="#ppt_h"/>
                                          </p:val>
                                        </p:tav>
                                      </p:tavLst>
                                    </p:anim>
                                    <p:anim calcmode="lin" valueType="num">
                                      <p:cBhvr>
                                        <p:cTn id="110" dur="1000" fill="hold"/>
                                        <p:tgtEl>
                                          <p:spTgt spid="27"/>
                                        </p:tgtEl>
                                        <p:attrNameLst>
                                          <p:attrName>style.rotation</p:attrName>
                                        </p:attrNameLst>
                                      </p:cBhvr>
                                      <p:tavLst>
                                        <p:tav tm="0">
                                          <p:val>
                                            <p:fltVal val="90"/>
                                          </p:val>
                                        </p:tav>
                                        <p:tav tm="100000">
                                          <p:val>
                                            <p:fltVal val="0"/>
                                          </p:val>
                                        </p:tav>
                                      </p:tavLst>
                                    </p:anim>
                                    <p:animEffect transition="in" filter="fade">
                                      <p:cBhvr>
                                        <p:cTn id="111" dur="1000"/>
                                        <p:tgtEl>
                                          <p:spTgt spid="27"/>
                                        </p:tgtEl>
                                      </p:cBhvr>
                                    </p:animEffect>
                                  </p:childTnLst>
                                </p:cTn>
                              </p:par>
                            </p:childTnLst>
                          </p:cTn>
                        </p:par>
                        <p:par>
                          <p:cTn id="112" fill="hold">
                            <p:stCondLst>
                              <p:cond delay="24000"/>
                            </p:stCondLst>
                            <p:childTnLst>
                              <p:par>
                                <p:cTn id="113" presetID="22" presetClass="entr" presetSubtype="1" fill="hold" grpId="0" nodeType="after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wipe(up)">
                                      <p:cBhvr>
                                        <p:cTn id="115" dur="1000"/>
                                        <p:tgtEl>
                                          <p:spTgt spid="12"/>
                                        </p:tgtEl>
                                      </p:cBhvr>
                                    </p:animEffect>
                                  </p:childTnLst>
                                </p:cTn>
                              </p:par>
                            </p:childTnLst>
                          </p:cTn>
                        </p:par>
                        <p:par>
                          <p:cTn id="116" fill="hold">
                            <p:stCondLst>
                              <p:cond delay="25000"/>
                            </p:stCondLst>
                            <p:childTnLst>
                              <p:par>
                                <p:cTn id="117" presetID="14" presetClass="entr" presetSubtype="10" fill="hold" grpId="0" nodeType="after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randombar(horizontal)">
                                      <p:cBhvr>
                                        <p:cTn id="119" dur="1000"/>
                                        <p:tgtEl>
                                          <p:spTgt spid="17"/>
                                        </p:tgtEl>
                                      </p:cBhvr>
                                    </p:animEffect>
                                  </p:childTnLst>
                                </p:cTn>
                              </p:par>
                            </p:childTnLst>
                          </p:cTn>
                        </p:par>
                        <p:par>
                          <p:cTn id="120" fill="hold">
                            <p:stCondLst>
                              <p:cond delay="26000"/>
                            </p:stCondLst>
                            <p:childTnLst>
                              <p:par>
                                <p:cTn id="121" presetID="22" presetClass="entr" presetSubtype="1" fill="hold" grpId="0" nodeType="after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wipe(up)">
                                      <p:cBhvr>
                                        <p:cTn id="1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8" grpId="0" bldLvl="0" animBg="1" autoUpdateAnimBg="0"/>
      <p:bldP spid="9" grpId="0" bldLvl="0" animBg="1" autoUpdateAnimBg="0"/>
      <p:bldP spid="10" grpId="0" bldLvl="0" animBg="1" autoUpdateAnimBg="0"/>
      <p:bldP spid="11" grpId="0" bldLvl="0" animBg="1" autoUpdateAnimBg="0"/>
      <p:bldP spid="12" grpId="0" bldLvl="0" animBg="1" autoUpdateAnimBg="0"/>
      <p:bldP spid="13" grpId="0" bldLvl="0" animBg="1" autoUpdateAnimBg="0"/>
      <p:bldP spid="14" grpId="0" bldLvl="0" animBg="1" autoUpdateAnimBg="0"/>
      <p:bldP spid="15" grpId="0" bldLvl="0" animBg="1" autoUpdateAnimBg="0"/>
      <p:bldP spid="16" grpId="0" bldLvl="0" animBg="1" autoUpdateAnimBg="0"/>
      <p:bldP spid="17" grpId="0" bldLvl="0" animBg="1"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P spid="2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a:t>
            </a:r>
            <a:r>
              <a:rPr lang="pt-BR" sz="2800" b="1" smtClean="0">
                <a:solidFill>
                  <a:srgbClr val="002060"/>
                </a:solidFill>
              </a:rPr>
              <a:t>.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 xmlns:a16="http://schemas.microsoft.com/office/drawing/2014/main" id="{83943E22-6FC5-4857-96F1-DB4BDF369685}"/>
              </a:ext>
            </a:extLst>
          </p:cNvPr>
          <p:cNvSpPr/>
          <p:nvPr/>
        </p:nvSpPr>
        <p:spPr>
          <a:xfrm>
            <a:off x="381000" y="1733550"/>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Khai thác thông tin mục 4 SGK, cho biết thiên nhiên châu Nam Cực sẽ bị tác động như thế nào khi biến đổi khí hậu toàn cầu xảy ra?</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1642"/>
            <a:ext cx="750409" cy="814956"/>
          </a:xfrm>
          <a:prstGeom prst="rect">
            <a:avLst/>
          </a:prstGeom>
        </p:spPr>
      </p:pic>
      <p:sp>
        <p:nvSpPr>
          <p:cNvPr id="17" name="Rectangle: Rounded Corners 7">
            <a:extLst>
              <a:ext uri="{FF2B5EF4-FFF2-40B4-BE49-F238E27FC236}">
                <a16:creationId xmlns="" xmlns:a16="http://schemas.microsoft.com/office/drawing/2014/main" id="{83943E22-6FC5-4857-96F1-DB4BDF369685}"/>
              </a:ext>
            </a:extLst>
          </p:cNvPr>
          <p:cNvSpPr/>
          <p:nvPr/>
        </p:nvSpPr>
        <p:spPr>
          <a:xfrm>
            <a:off x="381000" y="1734458"/>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Thiên nhiên châu Nam Cực bị thay đổi sẽ tác động như thế nào đến cảnh quan tự nhiên ở châu lục này và toàn thế giới?</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2550"/>
            <a:ext cx="750409" cy="814956"/>
          </a:xfrm>
          <a:prstGeom prst="rect">
            <a:avLst/>
          </a:prstGeom>
        </p:spPr>
      </p:pic>
      <p:sp>
        <p:nvSpPr>
          <p:cNvPr id="20" name="Rectangle: Rounded Corners 7">
            <a:extLst>
              <a:ext uri="{FF2B5EF4-FFF2-40B4-BE49-F238E27FC236}">
                <a16:creationId xmlns="" xmlns:a16="http://schemas.microsoft.com/office/drawing/2014/main" id="{83943E22-6FC5-4857-96F1-DB4BDF369685}"/>
              </a:ext>
            </a:extLst>
          </p:cNvPr>
          <p:cNvSpPr/>
          <p:nvPr/>
        </p:nvSpPr>
        <p:spPr>
          <a:xfrm>
            <a:off x="381000" y="1734458"/>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Em hãy mô tả kịch bản về sự thay đổi thiên nhiên châu Nam Cực khi có biến đổi khí hậu xảy ra.</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21" name="Picture 20">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2550"/>
            <a:ext cx="750409" cy="814956"/>
          </a:xfrm>
          <a:prstGeom prst="rect">
            <a:avLst/>
          </a:prstGeom>
        </p:spPr>
      </p:pic>
      <p:sp>
        <p:nvSpPr>
          <p:cNvPr id="11" name="TextBox 10"/>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9"/>
                                        </p:tgtEl>
                                        <p:attrNameLst>
                                          <p:attrName>ppt_x</p:attrName>
                                        </p:attrNameLst>
                                      </p:cBhvr>
                                      <p:tavLst>
                                        <p:tav tm="0">
                                          <p:val>
                                            <p:strVal val="ppt_x"/>
                                          </p:val>
                                        </p:tav>
                                        <p:tav tm="100000">
                                          <p:val>
                                            <p:strVal val="ppt_x-.2"/>
                                          </p:val>
                                        </p:tav>
                                      </p:tavLst>
                                    </p:anim>
                                    <p:anim calcmode="lin" valueType="num">
                                      <p:cBhvr>
                                        <p:cTn id="19" dur="1000"/>
                                        <p:tgtEl>
                                          <p:spTgt spid="19"/>
                                        </p:tgtEl>
                                        <p:attrNameLst>
                                          <p:attrName>ppt_y</p:attrName>
                                        </p:attrNameLst>
                                      </p:cBhvr>
                                      <p:tavLst>
                                        <p:tav tm="0">
                                          <p:val>
                                            <p:strVal val="ppt_y"/>
                                          </p:val>
                                        </p:tav>
                                        <p:tav tm="100000">
                                          <p:val>
                                            <p:strVal val="ppt_y"/>
                                          </p:val>
                                        </p:tav>
                                      </p:tavLst>
                                    </p:anim>
                                    <p:animEffect transition="out" filter="fade">
                                      <p:cBhvr>
                                        <p:cTn id="20" dur="1000"/>
                                        <p:tgtEl>
                                          <p:spTgt spid="19"/>
                                        </p:tgtEl>
                                      </p:cBhvr>
                                    </p:animEffect>
                                    <p:set>
                                      <p:cBhvr>
                                        <p:cTn id="21" dur="1" fill="hold">
                                          <p:stCondLst>
                                            <p:cond delay="999"/>
                                          </p:stCondLst>
                                        </p:cTn>
                                        <p:tgtEl>
                                          <p:spTgt spid="19"/>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6"/>
                                        </p:tgtEl>
                                        <p:attrNameLst>
                                          <p:attrName>ppt_x</p:attrName>
                                        </p:attrNameLst>
                                      </p:cBhvr>
                                      <p:tavLst>
                                        <p:tav tm="0">
                                          <p:val>
                                            <p:strVal val="ppt_x"/>
                                          </p:val>
                                        </p:tav>
                                        <p:tav tm="100000">
                                          <p:val>
                                            <p:strVal val="ppt_x-.2"/>
                                          </p:val>
                                        </p:tav>
                                      </p:tavLst>
                                    </p:anim>
                                    <p:anim calcmode="lin" valueType="num">
                                      <p:cBhvr>
                                        <p:cTn id="24" dur="1000"/>
                                        <p:tgtEl>
                                          <p:spTgt spid="16"/>
                                        </p:tgtEl>
                                        <p:attrNameLst>
                                          <p:attrName>ppt_y</p:attrName>
                                        </p:attrNameLst>
                                      </p:cBhvr>
                                      <p:tavLst>
                                        <p:tav tm="0">
                                          <p:val>
                                            <p:strVal val="ppt_y"/>
                                          </p:val>
                                        </p:tav>
                                        <p:tav tm="100000">
                                          <p:val>
                                            <p:strVal val="ppt_y"/>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ppt_x</p:attrName>
                                        </p:attrNameLst>
                                      </p:cBhvr>
                                      <p:tavLst>
                                        <p:tav tm="0">
                                          <p:val>
                                            <p:strVal val="#ppt_x-.2"/>
                                          </p:val>
                                        </p:tav>
                                        <p:tav tm="100000">
                                          <p:val>
                                            <p:strVal val="#ppt_x"/>
                                          </p:val>
                                        </p:tav>
                                      </p:tavLst>
                                    </p:anim>
                                    <p:anim calcmode="lin" valueType="num">
                                      <p:cBhvr>
                                        <p:cTn id="3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8"/>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ppt_x</p:attrName>
                                        </p:attrNameLst>
                                      </p:cBhvr>
                                      <p:tavLst>
                                        <p:tav tm="0">
                                          <p:val>
                                            <p:strVal val="#ppt_x-.2"/>
                                          </p:val>
                                        </p:tav>
                                        <p:tav tm="100000">
                                          <p:val>
                                            <p:strVal val="#ppt_x"/>
                                          </p:val>
                                        </p:tav>
                                      </p:tavLst>
                                    </p:anim>
                                    <p:anim calcmode="lin" valueType="num">
                                      <p:cBhvr>
                                        <p:cTn id="37"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8"/>
                                        </p:tgtEl>
                                        <p:attrNameLst>
                                          <p:attrName>ppt_x</p:attrName>
                                        </p:attrNameLst>
                                      </p:cBhvr>
                                      <p:tavLst>
                                        <p:tav tm="0">
                                          <p:val>
                                            <p:strVal val="ppt_x"/>
                                          </p:val>
                                        </p:tav>
                                        <p:tav tm="100000">
                                          <p:val>
                                            <p:strVal val="ppt_x-.2"/>
                                          </p:val>
                                        </p:tav>
                                      </p:tavLst>
                                    </p:anim>
                                    <p:anim calcmode="lin" valueType="num">
                                      <p:cBhvr>
                                        <p:cTn id="43" dur="1000"/>
                                        <p:tgtEl>
                                          <p:spTgt spid="18"/>
                                        </p:tgtEl>
                                        <p:attrNameLst>
                                          <p:attrName>ppt_y</p:attrName>
                                        </p:attrNameLst>
                                      </p:cBhvr>
                                      <p:tavLst>
                                        <p:tav tm="0">
                                          <p:val>
                                            <p:strVal val="ppt_y"/>
                                          </p:val>
                                        </p:tav>
                                        <p:tav tm="100000">
                                          <p:val>
                                            <p:strVal val="ppt_y"/>
                                          </p:val>
                                        </p:tav>
                                      </p:tavLst>
                                    </p:anim>
                                    <p:animEffect transition="out" filter="fad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7"/>
                                        </p:tgtEl>
                                        <p:attrNameLst>
                                          <p:attrName>ppt_x</p:attrName>
                                        </p:attrNameLst>
                                      </p:cBhvr>
                                      <p:tavLst>
                                        <p:tav tm="0">
                                          <p:val>
                                            <p:strVal val="ppt_x"/>
                                          </p:val>
                                        </p:tav>
                                        <p:tav tm="100000">
                                          <p:val>
                                            <p:strVal val="ppt_x-.2"/>
                                          </p:val>
                                        </p:tav>
                                      </p:tavLst>
                                    </p:anim>
                                    <p:anim calcmode="lin" valueType="num">
                                      <p:cBhvr>
                                        <p:cTn id="48" dur="1000"/>
                                        <p:tgtEl>
                                          <p:spTgt spid="17"/>
                                        </p:tgtEl>
                                        <p:attrNameLst>
                                          <p:attrName>ppt_y</p:attrName>
                                        </p:attrNameLst>
                                      </p:cBhvr>
                                      <p:tavLst>
                                        <p:tav tm="0">
                                          <p:val>
                                            <p:strVal val="ppt_y"/>
                                          </p:val>
                                        </p:tav>
                                        <p:tav tm="100000">
                                          <p:val>
                                            <p:strVal val="ppt_y"/>
                                          </p:val>
                                        </p:tav>
                                      </p:tavLst>
                                    </p:anim>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ppt_x</p:attrName>
                                        </p:attrNameLst>
                                      </p:cBhvr>
                                      <p:tavLst>
                                        <p:tav tm="0">
                                          <p:val>
                                            <p:strVal val="#ppt_x-.2"/>
                                          </p:val>
                                        </p:tav>
                                        <p:tav tm="100000">
                                          <p:val>
                                            <p:strVal val="#ppt_x"/>
                                          </p:val>
                                        </p:tav>
                                      </p:tavLst>
                                    </p:anim>
                                    <p:anim calcmode="lin" valueType="num">
                                      <p:cBhvr>
                                        <p:cTn id="56"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7" dur="1000"/>
                                        <p:tgtEl>
                                          <p:spTgt spid="21"/>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ppt_x</p:attrName>
                                        </p:attrNameLst>
                                      </p:cBhvr>
                                      <p:tavLst>
                                        <p:tav tm="0">
                                          <p:val>
                                            <p:strVal val="#ppt_x-.2"/>
                                          </p:val>
                                        </p:tav>
                                        <p:tav tm="100000">
                                          <p:val>
                                            <p:strVal val="#ppt_x"/>
                                          </p:val>
                                        </p:tav>
                                      </p:tavLst>
                                    </p:anim>
                                    <p:anim calcmode="lin" valueType="num">
                                      <p:cBhvr>
                                        <p:cTn id="61"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2" dur="1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xit" presetSubtype="0" fill="hold" nodeType="clickEffect">
                                  <p:stCondLst>
                                    <p:cond delay="0"/>
                                  </p:stCondLst>
                                  <p:childTnLst>
                                    <p:anim calcmode="lin" valueType="num">
                                      <p:cBhvr>
                                        <p:cTn id="66" dur="1000"/>
                                        <p:tgtEl>
                                          <p:spTgt spid="21"/>
                                        </p:tgtEl>
                                        <p:attrNameLst>
                                          <p:attrName>ppt_x</p:attrName>
                                        </p:attrNameLst>
                                      </p:cBhvr>
                                      <p:tavLst>
                                        <p:tav tm="0">
                                          <p:val>
                                            <p:strVal val="ppt_x"/>
                                          </p:val>
                                        </p:tav>
                                        <p:tav tm="100000">
                                          <p:val>
                                            <p:strVal val="ppt_x-.2"/>
                                          </p:val>
                                        </p:tav>
                                      </p:tavLst>
                                    </p:anim>
                                    <p:anim calcmode="lin" valueType="num">
                                      <p:cBhvr>
                                        <p:cTn id="67" dur="1000"/>
                                        <p:tgtEl>
                                          <p:spTgt spid="21"/>
                                        </p:tgtEl>
                                        <p:attrNameLst>
                                          <p:attrName>ppt_y</p:attrName>
                                        </p:attrNameLst>
                                      </p:cBhvr>
                                      <p:tavLst>
                                        <p:tav tm="0">
                                          <p:val>
                                            <p:strVal val="ppt_y"/>
                                          </p:val>
                                        </p:tav>
                                        <p:tav tm="100000">
                                          <p:val>
                                            <p:strVal val="ppt_y"/>
                                          </p:val>
                                        </p:tav>
                                      </p:tavLst>
                                    </p:anim>
                                    <p:animEffect transition="out" filter="fade">
                                      <p:cBhvr>
                                        <p:cTn id="68" dur="1000"/>
                                        <p:tgtEl>
                                          <p:spTgt spid="21"/>
                                        </p:tgtEl>
                                      </p:cBhvr>
                                    </p:animEffect>
                                    <p:set>
                                      <p:cBhvr>
                                        <p:cTn id="69" dur="1" fill="hold">
                                          <p:stCondLst>
                                            <p:cond delay="999"/>
                                          </p:stCondLst>
                                        </p:cTn>
                                        <p:tgtEl>
                                          <p:spTgt spid="21"/>
                                        </p:tgtEl>
                                        <p:attrNameLst>
                                          <p:attrName>style.visibility</p:attrName>
                                        </p:attrNameLst>
                                      </p:cBhvr>
                                      <p:to>
                                        <p:strVal val="hidden"/>
                                      </p:to>
                                    </p:set>
                                  </p:childTnLst>
                                </p:cTn>
                              </p:par>
                              <p:par>
                                <p:cTn id="70" presetID="29" presetClass="exit" presetSubtype="0" fill="hold" grpId="1" nodeType="withEffect">
                                  <p:stCondLst>
                                    <p:cond delay="0"/>
                                  </p:stCondLst>
                                  <p:childTnLst>
                                    <p:anim calcmode="lin" valueType="num">
                                      <p:cBhvr>
                                        <p:cTn id="71" dur="1000"/>
                                        <p:tgtEl>
                                          <p:spTgt spid="20"/>
                                        </p:tgtEl>
                                        <p:attrNameLst>
                                          <p:attrName>ppt_x</p:attrName>
                                        </p:attrNameLst>
                                      </p:cBhvr>
                                      <p:tavLst>
                                        <p:tav tm="0">
                                          <p:val>
                                            <p:strVal val="ppt_x"/>
                                          </p:val>
                                        </p:tav>
                                        <p:tav tm="100000">
                                          <p:val>
                                            <p:strVal val="ppt_x-.2"/>
                                          </p:val>
                                        </p:tav>
                                      </p:tavLst>
                                    </p:anim>
                                    <p:anim calcmode="lin" valueType="num">
                                      <p:cBhvr>
                                        <p:cTn id="72" dur="1000"/>
                                        <p:tgtEl>
                                          <p:spTgt spid="20"/>
                                        </p:tgtEl>
                                        <p:attrNameLst>
                                          <p:attrName>ppt_y</p:attrName>
                                        </p:attrNameLst>
                                      </p:cBhvr>
                                      <p:tavLst>
                                        <p:tav tm="0">
                                          <p:val>
                                            <p:strVal val="ppt_y"/>
                                          </p:val>
                                        </p:tav>
                                        <p:tav tm="100000">
                                          <p:val>
                                            <p:strVal val="ppt_y"/>
                                          </p:val>
                                        </p:tav>
                                      </p:tavLst>
                                    </p:anim>
                                    <p:animEffect transition="out" filter="fade">
                                      <p:cBhvr>
                                        <p:cTn id="73" dur="1000"/>
                                        <p:tgtEl>
                                          <p:spTgt spid="20"/>
                                        </p:tgtEl>
                                      </p:cBhvr>
                                    </p:animEffect>
                                    <p:set>
                                      <p:cBhvr>
                                        <p:cTn id="74"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a:t>
            </a:r>
            <a:r>
              <a:rPr lang="pt-BR" sz="2800" b="1" smtClean="0">
                <a:solidFill>
                  <a:srgbClr val="002060"/>
                </a:solidFill>
              </a:rPr>
              <a:t>.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745" name="Rectangle 1"/>
          <p:cNvSpPr>
            <a:spLocks noChangeArrowheads="1"/>
          </p:cNvSpPr>
          <p:nvPr/>
        </p:nvSpPr>
        <p:spPr bwMode="auto">
          <a:xfrm>
            <a:off x="152400" y="1352550"/>
            <a:ext cx="88392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700" b="1" smtClean="0">
                <a:solidFill>
                  <a:srgbClr val="002060"/>
                </a:solidFill>
              </a:rPr>
              <a:t>- Kịch bản biến đổi khí hậu toàn cầu:</a:t>
            </a:r>
            <a:endParaRPr lang="en-US" sz="2700" b="1" smtClean="0">
              <a:solidFill>
                <a:srgbClr val="002060"/>
              </a:solidFill>
            </a:endParaRPr>
          </a:p>
          <a:p>
            <a:pPr algn="just">
              <a:lnSpc>
                <a:spcPct val="150000"/>
              </a:lnSpc>
            </a:pPr>
            <a:r>
              <a:rPr lang="pt-BR" sz="2700" b="1" smtClean="0">
                <a:solidFill>
                  <a:srgbClr val="002060"/>
                </a:solidFill>
              </a:rPr>
              <a:t>+ Cuối thế kỉ XXI: nhiệt </a:t>
            </a:r>
            <a:r>
              <a:rPr lang="pt-BR" sz="2700" b="1" smtClean="0">
                <a:solidFill>
                  <a:srgbClr val="002060"/>
                </a:solidFill>
              </a:rPr>
              <a:t>độ </a:t>
            </a:r>
            <a:r>
              <a:rPr lang="pt-BR" sz="2700" b="1" smtClean="0">
                <a:solidFill>
                  <a:srgbClr val="002060"/>
                </a:solidFill>
              </a:rPr>
              <a:t>toàn </a:t>
            </a:r>
            <a:r>
              <a:rPr lang="pt-BR" sz="2700" b="1" smtClean="0">
                <a:solidFill>
                  <a:srgbClr val="002060"/>
                </a:solidFill>
              </a:rPr>
              <a:t>cầu tăng 1,1 - 2,6</a:t>
            </a:r>
            <a:r>
              <a:rPr lang="pt-BR" sz="2700" b="1" baseline="30000" smtClean="0">
                <a:solidFill>
                  <a:srgbClr val="002060"/>
                </a:solidFill>
              </a:rPr>
              <a:t>0</a:t>
            </a:r>
            <a:r>
              <a:rPr lang="pt-BR" sz="2700" b="1" smtClean="0">
                <a:solidFill>
                  <a:srgbClr val="002060"/>
                </a:solidFill>
              </a:rPr>
              <a:t>C.</a:t>
            </a:r>
            <a:endParaRPr lang="en-US" sz="2700" b="1" smtClean="0">
              <a:solidFill>
                <a:srgbClr val="002060"/>
              </a:solidFill>
            </a:endParaRPr>
          </a:p>
          <a:p>
            <a:pPr algn="just">
              <a:lnSpc>
                <a:spcPct val="150000"/>
              </a:lnSpc>
            </a:pPr>
            <a:r>
              <a:rPr lang="pt-BR" sz="2700" b="1" smtClean="0">
                <a:solidFill>
                  <a:srgbClr val="002060"/>
                </a:solidFill>
              </a:rPr>
              <a:t>+ Mực nước biển tiếp tục tăng.</a:t>
            </a:r>
            <a:endParaRPr lang="en-US" sz="2700" b="1" smtClean="0">
              <a:solidFill>
                <a:srgbClr val="002060"/>
              </a:solidFill>
            </a:endParaRPr>
          </a:p>
          <a:p>
            <a:pPr algn="just">
              <a:lnSpc>
                <a:spcPct val="150000"/>
              </a:lnSpc>
            </a:pPr>
            <a:r>
              <a:rPr lang="pt-BR" sz="2700" b="1" smtClean="0">
                <a:solidFill>
                  <a:srgbClr val="002060"/>
                </a:solidFill>
              </a:rPr>
              <a:t>+ Lượng mưa và các hiện tượng thời tiết </a:t>
            </a:r>
            <a:r>
              <a:rPr lang="pt-BR" sz="2700" b="1" smtClean="0">
                <a:solidFill>
                  <a:srgbClr val="002060"/>
                </a:solidFill>
              </a:rPr>
              <a:t>cực </a:t>
            </a:r>
            <a:r>
              <a:rPr lang="pt-BR" sz="2700" b="1" smtClean="0">
                <a:solidFill>
                  <a:srgbClr val="002060"/>
                </a:solidFill>
              </a:rPr>
              <a:t>đoan </a:t>
            </a:r>
            <a:r>
              <a:rPr lang="pt-BR" sz="2700" b="1" smtClean="0">
                <a:solidFill>
                  <a:srgbClr val="002060"/>
                </a:solidFill>
              </a:rPr>
              <a:t>gia tăng.</a:t>
            </a:r>
            <a:endParaRPr lang="en-US" sz="2700" b="1">
              <a:solidFill>
                <a:srgbClr val="002060"/>
              </a:solidFill>
            </a:endParaRPr>
          </a:p>
        </p:txBody>
      </p:sp>
      <p:sp>
        <p:nvSpPr>
          <p:cNvPr id="6" name="TextBox 5"/>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1745">
                                            <p:txEl>
                                              <p:pRg st="0" end="0"/>
                                            </p:txEl>
                                          </p:spTgt>
                                        </p:tgtEl>
                                        <p:attrNameLst>
                                          <p:attrName>style.visibility</p:attrName>
                                        </p:attrNameLst>
                                      </p:cBhvr>
                                      <p:to>
                                        <p:strVal val="visible"/>
                                      </p:to>
                                    </p:set>
                                    <p:anim calcmode="lin" valueType="num">
                                      <p:cBhvr>
                                        <p:cTn id="7" dur="1000" fill="hold"/>
                                        <p:tgtEl>
                                          <p:spTgt spid="3174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174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74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1745">
                                            <p:txEl>
                                              <p:pRg st="1" end="1"/>
                                            </p:txEl>
                                          </p:spTgt>
                                        </p:tgtEl>
                                        <p:attrNameLst>
                                          <p:attrName>style.visibility</p:attrName>
                                        </p:attrNameLst>
                                      </p:cBhvr>
                                      <p:to>
                                        <p:strVal val="visible"/>
                                      </p:to>
                                    </p:set>
                                    <p:anim calcmode="lin" valueType="num">
                                      <p:cBhvr>
                                        <p:cTn id="14" dur="1000" fill="hold"/>
                                        <p:tgtEl>
                                          <p:spTgt spid="3174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174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174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1745">
                                            <p:txEl>
                                              <p:pRg st="2" end="2"/>
                                            </p:txEl>
                                          </p:spTgt>
                                        </p:tgtEl>
                                        <p:attrNameLst>
                                          <p:attrName>style.visibility</p:attrName>
                                        </p:attrNameLst>
                                      </p:cBhvr>
                                      <p:to>
                                        <p:strVal val="visible"/>
                                      </p:to>
                                    </p:set>
                                    <p:anim calcmode="lin" valueType="num">
                                      <p:cBhvr>
                                        <p:cTn id="21" dur="1000" fill="hold"/>
                                        <p:tgtEl>
                                          <p:spTgt spid="3174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174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174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1745">
                                            <p:txEl>
                                              <p:pRg st="3" end="3"/>
                                            </p:txEl>
                                          </p:spTgt>
                                        </p:tgtEl>
                                        <p:attrNameLst>
                                          <p:attrName>style.visibility</p:attrName>
                                        </p:attrNameLst>
                                      </p:cBhvr>
                                      <p:to>
                                        <p:strVal val="visible"/>
                                      </p:to>
                                    </p:set>
                                    <p:anim calcmode="lin" valueType="num">
                                      <p:cBhvr>
                                        <p:cTn id="28" dur="1000" fill="hold"/>
                                        <p:tgtEl>
                                          <p:spTgt spid="3174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174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17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55B7782-F489-4553-8A58-0975ECDAFB1B}"/>
              </a:ext>
            </a:extLst>
          </p:cNvPr>
          <p:cNvSpPr txBox="1"/>
          <p:nvPr/>
        </p:nvSpPr>
        <p:spPr>
          <a:xfrm>
            <a:off x="0" y="-29597"/>
            <a:ext cx="3810000" cy="461665"/>
          </a:xfrm>
          <a:prstGeom prst="rect">
            <a:avLst/>
          </a:prstGeom>
          <a:noFill/>
        </p:spPr>
        <p:txBody>
          <a:bodyPr wrap="square" rtlCol="0">
            <a:spAutoFit/>
          </a:bodyPr>
          <a:lstStyle/>
          <a:p>
            <a:r>
              <a:rPr lang="vi-VN" sz="2400" b="1">
                <a:solidFill>
                  <a:srgbClr val="FF3399"/>
                </a:solidFill>
                <a:latin typeface="Calibri" pitchFamily="34" charset="0"/>
                <a:cs typeface="Calibri" pitchFamily="34" charset="0"/>
              </a:rPr>
              <a:t>* Kịch bản BĐKH toàn cầu</a:t>
            </a:r>
            <a:endParaRPr lang="en-US" sz="2400" b="1">
              <a:solidFill>
                <a:srgbClr val="FF3399"/>
              </a:solidFill>
              <a:latin typeface="Calibri" pitchFamily="34" charset="0"/>
              <a:cs typeface="Calibri" pitchFamily="34" charset="0"/>
            </a:endParaRPr>
          </a:p>
        </p:txBody>
      </p:sp>
      <p:sp>
        <p:nvSpPr>
          <p:cNvPr id="6" name="Rectangle 5">
            <a:extLst>
              <a:ext uri="{FF2B5EF4-FFF2-40B4-BE49-F238E27FC236}">
                <a16:creationId xmlns:a16="http://schemas.microsoft.com/office/drawing/2014/main" xmlns="" id="{AA5584EA-5EC6-4E08-B4E4-9E305473E1EC}"/>
              </a:ext>
            </a:extLst>
          </p:cNvPr>
          <p:cNvSpPr/>
          <p:nvPr/>
        </p:nvSpPr>
        <p:spPr>
          <a:xfrm>
            <a:off x="0" y="514350"/>
            <a:ext cx="9144000" cy="1200329"/>
          </a:xfrm>
          <a:prstGeom prst="rect">
            <a:avLst/>
          </a:prstGeom>
        </p:spPr>
        <p:txBody>
          <a:bodyPr wrap="square">
            <a:spAutoFit/>
          </a:bodyPr>
          <a:lstStyle/>
          <a:p>
            <a:pPr marL="342900" indent="-342900">
              <a:buFontTx/>
              <a:buChar char="-"/>
            </a:pPr>
            <a:r>
              <a:rPr lang="vi-VN" sz="2400" b="1">
                <a:solidFill>
                  <a:srgbClr val="00B050"/>
                </a:solidFill>
                <a:latin typeface="Calibri" pitchFamily="34" charset="0"/>
                <a:cs typeface="Calibri" pitchFamily="34" charset="0"/>
              </a:rPr>
              <a:t>Trong thế kỉ XXI, nhiệt độ TB toàn cầu sẽ tăng 1,1°C – 2,6°C (dao động đến 2,6°C – 4,8°C)</a:t>
            </a:r>
          </a:p>
          <a:p>
            <a:pPr marL="342900" indent="-342900">
              <a:buFontTx/>
              <a:buChar char="-"/>
            </a:pPr>
            <a:r>
              <a:rPr lang="vi-VN" sz="2400" b="1">
                <a:solidFill>
                  <a:srgbClr val="00B050"/>
                </a:solidFill>
                <a:latin typeface="Calibri" pitchFamily="34" charset="0"/>
                <a:cs typeface="Calibri" pitchFamily="34" charset="0"/>
              </a:rPr>
              <a:t>Lượng mưa và các hiện tượng thời tiết cực đoan gia tăng</a:t>
            </a:r>
            <a:endParaRPr lang="en-US" sz="2400" b="1">
              <a:latin typeface="Calibri" pitchFamily="34" charset="0"/>
              <a:cs typeface="Calibri" pitchFamily="34" charset="0"/>
            </a:endParaRPr>
          </a:p>
        </p:txBody>
      </p:sp>
      <p:grpSp>
        <p:nvGrpSpPr>
          <p:cNvPr id="2" name="Group 9">
            <a:extLst>
              <a:ext uri="{FF2B5EF4-FFF2-40B4-BE49-F238E27FC236}">
                <a16:creationId xmlns:a16="http://schemas.microsoft.com/office/drawing/2014/main" xmlns="" id="{A760A3D7-F257-469B-9B90-8933A2CC057F}"/>
              </a:ext>
            </a:extLst>
          </p:cNvPr>
          <p:cNvGrpSpPr/>
          <p:nvPr/>
        </p:nvGrpSpPr>
        <p:grpSpPr>
          <a:xfrm>
            <a:off x="112222" y="1852444"/>
            <a:ext cx="8888264" cy="3152755"/>
            <a:chOff x="112222" y="1852444"/>
            <a:chExt cx="8888264" cy="3152755"/>
          </a:xfrm>
        </p:grpSpPr>
        <p:pic>
          <p:nvPicPr>
            <p:cNvPr id="8" name="Picture 7">
              <a:extLst>
                <a:ext uri="{FF2B5EF4-FFF2-40B4-BE49-F238E27FC236}">
                  <a16:creationId xmlns:a16="http://schemas.microsoft.com/office/drawing/2014/main" xmlns="" id="{8F0848B1-702D-4731-8A92-7D9CB251A747}"/>
                </a:ext>
              </a:extLst>
            </p:cNvPr>
            <p:cNvPicPr>
              <a:picLocks noChangeAspect="1"/>
            </p:cNvPicPr>
            <p:nvPr/>
          </p:nvPicPr>
          <p:blipFill>
            <a:blip r:embed="rId2"/>
            <a:stretch>
              <a:fillRect/>
            </a:stretch>
          </p:blipFill>
          <p:spPr>
            <a:xfrm>
              <a:off x="4191000" y="1852444"/>
              <a:ext cx="4809486" cy="3152755"/>
            </a:xfrm>
            <a:prstGeom prst="rect">
              <a:avLst/>
            </a:prstGeom>
          </p:spPr>
        </p:pic>
        <p:pic>
          <p:nvPicPr>
            <p:cNvPr id="9" name="Picture 8">
              <a:extLst>
                <a:ext uri="{FF2B5EF4-FFF2-40B4-BE49-F238E27FC236}">
                  <a16:creationId xmlns:a16="http://schemas.microsoft.com/office/drawing/2014/main" xmlns="" id="{3A736A97-92F7-41F7-A8BE-A6106362D36A}"/>
                </a:ext>
              </a:extLst>
            </p:cNvPr>
            <p:cNvPicPr>
              <a:picLocks noChangeAspect="1"/>
            </p:cNvPicPr>
            <p:nvPr/>
          </p:nvPicPr>
          <p:blipFill rotWithShape="1">
            <a:blip r:embed="rId3"/>
            <a:srcRect l="24316"/>
            <a:stretch/>
          </p:blipFill>
          <p:spPr>
            <a:xfrm>
              <a:off x="112222" y="1852444"/>
              <a:ext cx="3926378" cy="3152755"/>
            </a:xfrm>
            <a:prstGeom prst="rect">
              <a:avLst/>
            </a:prstGeom>
          </p:spPr>
        </p:pic>
      </p:grpSp>
      <p:pic>
        <p:nvPicPr>
          <p:cNvPr id="11" name="Picture 10">
            <a:extLst>
              <a:ext uri="{FF2B5EF4-FFF2-40B4-BE49-F238E27FC236}">
                <a16:creationId xmlns:a16="http://schemas.microsoft.com/office/drawing/2014/main" xmlns="" id="{839A1687-197D-4C60-B107-8C6E29175D34}"/>
              </a:ext>
            </a:extLst>
          </p:cNvPr>
          <p:cNvPicPr>
            <a:picLocks noChangeAspect="1"/>
          </p:cNvPicPr>
          <p:nvPr/>
        </p:nvPicPr>
        <p:blipFill>
          <a:blip r:embed="rId4"/>
          <a:stretch>
            <a:fillRect/>
          </a:stretch>
        </p:blipFill>
        <p:spPr>
          <a:xfrm>
            <a:off x="4191000" y="1852444"/>
            <a:ext cx="4809486" cy="3152755"/>
          </a:xfrm>
          <a:prstGeom prst="rect">
            <a:avLst/>
          </a:prstGeom>
        </p:spPr>
      </p:pic>
    </p:spTree>
    <p:extLst>
      <p:ext uri="{BB962C8B-B14F-4D97-AF65-F5344CB8AC3E}">
        <p14:creationId xmlns:p14="http://schemas.microsoft.com/office/powerpoint/2010/main" xmlns="" val="4255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AB07B75-FCE1-4301-ABB6-6842DE1C0F76}"/>
              </a:ext>
            </a:extLst>
          </p:cNvPr>
          <p:cNvPicPr>
            <a:picLocks noChangeAspect="1"/>
          </p:cNvPicPr>
          <p:nvPr/>
        </p:nvPicPr>
        <p:blipFill rotWithShape="1">
          <a:blip r:embed="rId2"/>
          <a:srcRect r="2361" b="2"/>
          <a:stretch/>
        </p:blipFill>
        <p:spPr>
          <a:xfrm>
            <a:off x="1891767" y="10"/>
            <a:ext cx="7252231" cy="5143490"/>
          </a:xfrm>
          <a:prstGeom prst="rect">
            <a:avLst/>
          </a:prstGeom>
        </p:spPr>
      </p:pic>
      <p:sp>
        <p:nvSpPr>
          <p:cNvPr id="12"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CAD431CD-AADD-497B-B2BF-5D3A0EA1860D}"/>
              </a:ext>
            </a:extLst>
          </p:cNvPr>
          <p:cNvSpPr/>
          <p:nvPr/>
        </p:nvSpPr>
        <p:spPr>
          <a:xfrm>
            <a:off x="3019040" y="2952750"/>
            <a:ext cx="5085889" cy="762000"/>
          </a:xfrm>
          <a:prstGeom prst="rect">
            <a:avLst/>
          </a:prstGeom>
        </p:spPr>
        <p:txBody>
          <a:bodyPr vert="horz" lIns="91440" tIns="45720" rIns="91440" bIns="45720" rtlCol="0">
            <a:normAutofit/>
          </a:bodyPr>
          <a:lstStyle/>
          <a:p>
            <a:pPr algn="ctr">
              <a:lnSpc>
                <a:spcPct val="90000"/>
              </a:lnSpc>
              <a:spcAft>
                <a:spcPts val="600"/>
              </a:spcAft>
            </a:pPr>
            <a:r>
              <a:rPr lang="en-US" sz="2000" b="1">
                <a:solidFill>
                  <a:srgbClr val="2B1CF0"/>
                </a:solidFill>
                <a:latin typeface="Arial" panose="020B0604020202020204" pitchFamily="34" charset="0"/>
                <a:cs typeface="Arial" panose="020B0604020202020204" pitchFamily="34" charset="0"/>
              </a:rPr>
              <a:t>Đốm tảo xanh xuất hiện dày đặc tại vùng tuyết trắng Nam Cực.</a:t>
            </a:r>
          </a:p>
        </p:txBody>
      </p:sp>
      <p:sp>
        <p:nvSpPr>
          <p:cNvPr id="6" name="Rectangle 5">
            <a:extLst>
              <a:ext uri="{FF2B5EF4-FFF2-40B4-BE49-F238E27FC236}">
                <a16:creationId xmlns:a16="http://schemas.microsoft.com/office/drawing/2014/main" xmlns="" id="{0E0D1FBF-6A98-4330-8D97-6F1EC6AF3102}"/>
              </a:ext>
            </a:extLst>
          </p:cNvPr>
          <p:cNvSpPr/>
          <p:nvPr/>
        </p:nvSpPr>
        <p:spPr>
          <a:xfrm>
            <a:off x="40177" y="2015912"/>
            <a:ext cx="2942841" cy="1631216"/>
          </a:xfrm>
          <a:prstGeom prst="rect">
            <a:avLst/>
          </a:prstGeom>
        </p:spPr>
        <p:txBody>
          <a:bodyPr wrap="square">
            <a:spAutoFit/>
          </a:bodyPr>
          <a:lstStyle/>
          <a:p>
            <a:pPr algn="just"/>
            <a:r>
              <a:rPr lang="vi-VN" sz="2500" b="1">
                <a:solidFill>
                  <a:srgbClr val="00B050"/>
                </a:solidFill>
                <a:latin typeface="Calibri" pitchFamily="34" charset="0"/>
                <a:cs typeface="Calibri" pitchFamily="34" charset="0"/>
              </a:rPr>
              <a:t>*Nhiều hệ sinh thái sẽ mất đi nhưng lại xuất hiện các đồng cỏ ở vùng ven biển. </a:t>
            </a:r>
          </a:p>
        </p:txBody>
      </p:sp>
    </p:spTree>
    <p:extLst>
      <p:ext uri="{BB962C8B-B14F-4D97-AF65-F5344CB8AC3E}">
        <p14:creationId xmlns:p14="http://schemas.microsoft.com/office/powerpoint/2010/main" xmlns="" val="4396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a:t>
            </a:r>
            <a:r>
              <a:rPr lang="pt-BR" sz="2800" b="1" smtClean="0">
                <a:solidFill>
                  <a:srgbClr val="002060"/>
                </a:solidFill>
              </a:rPr>
              <a:t>.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 xmlns:a16="http://schemas.microsoft.com/office/drawing/2014/main" id="{83943E22-6FC5-4857-96F1-DB4BDF369685}"/>
              </a:ext>
            </a:extLst>
          </p:cNvPr>
          <p:cNvSpPr/>
          <p:nvPr/>
        </p:nvSpPr>
        <p:spPr>
          <a:xfrm>
            <a:off x="381000" y="1733550"/>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 Ngoài biến đổi khí hậu toàn cầu, em có biết những nguyên nhân nào cũng góp phần làm thay đổi thiên nhiên châu Nam Cực?</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1642"/>
            <a:ext cx="750409" cy="814956"/>
          </a:xfrm>
          <a:prstGeom prst="rect">
            <a:avLst/>
          </a:prstGeom>
        </p:spPr>
      </p:pic>
      <p:sp>
        <p:nvSpPr>
          <p:cNvPr id="12" name="Rectangle: Rounded Corners 7">
            <a:extLst>
              <a:ext uri="{FF2B5EF4-FFF2-40B4-BE49-F238E27FC236}">
                <a16:creationId xmlns="" xmlns:a16="http://schemas.microsoft.com/office/drawing/2014/main" id="{83943E22-6FC5-4857-96F1-DB4BDF369685}"/>
              </a:ext>
            </a:extLst>
          </p:cNvPr>
          <p:cNvSpPr/>
          <p:nvPr/>
        </p:nvSpPr>
        <p:spPr>
          <a:xfrm>
            <a:off x="381000" y="1734458"/>
            <a:ext cx="8305800" cy="251369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450"/>
              </a:spcBef>
            </a:pPr>
            <a:r>
              <a:rPr lang="en-US" sz="2700" b="1" i="1" smtClean="0">
                <a:solidFill>
                  <a:srgbClr val="0000FF"/>
                </a:solidFill>
                <a:cs typeface="Arial" pitchFamily="34" charset="0"/>
              </a:rPr>
              <a:t> 	</a:t>
            </a:r>
            <a:r>
              <a:rPr lang="en-US" sz="2700" b="1" i="1" smtClean="0">
                <a:solidFill>
                  <a:srgbClr val="0000FF"/>
                </a:solidFill>
              </a:rPr>
              <a:t> </a:t>
            </a:r>
            <a:r>
              <a:rPr lang="en-US" altLang="en-US" sz="2700" b="1" i="1" smtClean="0">
                <a:solidFill>
                  <a:srgbClr val="0000FF"/>
                </a:solidFill>
                <a:cs typeface="Arial" panose="020B0604020202020204" pitchFamily="34" charset="0"/>
              </a:rPr>
              <a:t>- Tại sao băng ở Nam cực hiện nay tan chảy nhiều hơn trước?</a:t>
            </a:r>
          </a:p>
          <a:p>
            <a:pPr algn="just">
              <a:spcBef>
                <a:spcPts val="450"/>
              </a:spcBef>
            </a:pPr>
            <a:r>
              <a:rPr lang="en-US" altLang="en-US" sz="2700" b="1" i="1" smtClean="0">
                <a:solidFill>
                  <a:srgbClr val="0000FF"/>
                </a:solidFill>
                <a:cs typeface="Arial" panose="020B0604020202020204" pitchFamily="34" charset="0"/>
              </a:rPr>
              <a:t>-</a:t>
            </a:r>
            <a:r>
              <a:rPr lang="vi-VN" sz="2700" b="1" i="1" smtClean="0">
                <a:solidFill>
                  <a:srgbClr val="0000FF"/>
                </a:solidFill>
                <a:cs typeface="Arial" panose="020B0604020202020204" pitchFamily="34" charset="0"/>
              </a:rPr>
              <a:t> </a:t>
            </a:r>
            <a:r>
              <a:rPr lang="vi-VN" sz="2700" b="1" i="1" smtClean="0">
                <a:solidFill>
                  <a:srgbClr val="0000FF"/>
                </a:solidFill>
                <a:latin typeface="Calibri" pitchFamily="34" charset="0"/>
                <a:cs typeface="Calibri" pitchFamily="34" charset="0"/>
              </a:rPr>
              <a:t>Tác động của việc tan băng ở châu Nam Cực do biến đổi khí hậu toàn cầu đối với thiên nhiên hoặc con người trên Trái </a:t>
            </a:r>
            <a:r>
              <a:rPr lang="vi-VN" sz="2700" b="1" i="1" smtClean="0">
                <a:solidFill>
                  <a:srgbClr val="0000FF"/>
                </a:solidFill>
                <a:latin typeface="Calibri" pitchFamily="34" charset="0"/>
                <a:cs typeface="Calibri" pitchFamily="34" charset="0"/>
              </a:rPr>
              <a:t>Đất</a:t>
            </a:r>
            <a:r>
              <a:rPr lang="vi-VN" sz="2700" b="1" i="1" smtClean="0">
                <a:solidFill>
                  <a:srgbClr val="0000FF"/>
                </a:solidFill>
                <a:latin typeface="Calibri" pitchFamily="34" charset="0"/>
                <a:cs typeface="Calibri" pitchFamily="34" charset="0"/>
              </a:rPr>
              <a:t>?</a:t>
            </a:r>
            <a:endParaRPr kumimoji="0" lang="en-US" sz="2700" b="1" i="1" u="none" strike="noStrike" kern="1200" cap="none" spc="0" normalizeH="0" baseline="0" noProof="0" dirty="0">
              <a:ln>
                <a:noFill/>
              </a:ln>
              <a:solidFill>
                <a:srgbClr val="0000FF"/>
              </a:solidFill>
              <a:uLnTx/>
              <a:uFillTx/>
              <a:latin typeface="Calibri" pitchFamily="34" charset="0"/>
              <a:cs typeface="Calibri" pitchFamily="34" charset="0"/>
            </a:endParaRPr>
          </a:p>
        </p:txBody>
      </p:sp>
      <p:pic>
        <p:nvPicPr>
          <p:cNvPr id="14" name="Picture 13">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2550"/>
            <a:ext cx="750409" cy="814956"/>
          </a:xfrm>
          <a:prstGeom prst="rect">
            <a:avLst/>
          </a:prstGeom>
        </p:spPr>
      </p:pic>
      <p:sp>
        <p:nvSpPr>
          <p:cNvPr id="10" name="TextBox 9"/>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9"/>
                                        </p:tgtEl>
                                        <p:attrNameLst>
                                          <p:attrName>ppt_x</p:attrName>
                                        </p:attrNameLst>
                                      </p:cBhvr>
                                      <p:tavLst>
                                        <p:tav tm="0">
                                          <p:val>
                                            <p:strVal val="ppt_x"/>
                                          </p:val>
                                        </p:tav>
                                        <p:tav tm="100000">
                                          <p:val>
                                            <p:strVal val="ppt_x-.2"/>
                                          </p:val>
                                        </p:tav>
                                      </p:tavLst>
                                    </p:anim>
                                    <p:anim calcmode="lin" valueType="num">
                                      <p:cBhvr>
                                        <p:cTn id="19" dur="1000"/>
                                        <p:tgtEl>
                                          <p:spTgt spid="19"/>
                                        </p:tgtEl>
                                        <p:attrNameLst>
                                          <p:attrName>ppt_y</p:attrName>
                                        </p:attrNameLst>
                                      </p:cBhvr>
                                      <p:tavLst>
                                        <p:tav tm="0">
                                          <p:val>
                                            <p:strVal val="ppt_y"/>
                                          </p:val>
                                        </p:tav>
                                        <p:tav tm="100000">
                                          <p:val>
                                            <p:strVal val="ppt_y"/>
                                          </p:val>
                                        </p:tav>
                                      </p:tavLst>
                                    </p:anim>
                                    <p:animEffect transition="out" filter="fade">
                                      <p:cBhvr>
                                        <p:cTn id="20" dur="1000"/>
                                        <p:tgtEl>
                                          <p:spTgt spid="19"/>
                                        </p:tgtEl>
                                      </p:cBhvr>
                                    </p:animEffect>
                                    <p:set>
                                      <p:cBhvr>
                                        <p:cTn id="21" dur="1" fill="hold">
                                          <p:stCondLst>
                                            <p:cond delay="999"/>
                                          </p:stCondLst>
                                        </p:cTn>
                                        <p:tgtEl>
                                          <p:spTgt spid="19"/>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6"/>
                                        </p:tgtEl>
                                        <p:attrNameLst>
                                          <p:attrName>ppt_x</p:attrName>
                                        </p:attrNameLst>
                                      </p:cBhvr>
                                      <p:tavLst>
                                        <p:tav tm="0">
                                          <p:val>
                                            <p:strVal val="ppt_x"/>
                                          </p:val>
                                        </p:tav>
                                        <p:tav tm="100000">
                                          <p:val>
                                            <p:strVal val="ppt_x-.2"/>
                                          </p:val>
                                        </p:tav>
                                      </p:tavLst>
                                    </p:anim>
                                    <p:anim calcmode="lin" valueType="num">
                                      <p:cBhvr>
                                        <p:cTn id="24" dur="1000"/>
                                        <p:tgtEl>
                                          <p:spTgt spid="16"/>
                                        </p:tgtEl>
                                        <p:attrNameLst>
                                          <p:attrName>ppt_y</p:attrName>
                                        </p:attrNameLst>
                                      </p:cBhvr>
                                      <p:tavLst>
                                        <p:tav tm="0">
                                          <p:val>
                                            <p:strVal val="ppt_y"/>
                                          </p:val>
                                        </p:tav>
                                        <p:tav tm="100000">
                                          <p:val>
                                            <p:strVal val="ppt_y"/>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4"/>
                                        </p:tgtEl>
                                        <p:attrNameLst>
                                          <p:attrName>ppt_x</p:attrName>
                                        </p:attrNameLst>
                                      </p:cBhvr>
                                      <p:tavLst>
                                        <p:tav tm="0">
                                          <p:val>
                                            <p:strVal val="ppt_x"/>
                                          </p:val>
                                        </p:tav>
                                        <p:tav tm="100000">
                                          <p:val>
                                            <p:strVal val="ppt_x-.2"/>
                                          </p:val>
                                        </p:tav>
                                      </p:tavLst>
                                    </p:anim>
                                    <p:anim calcmode="lin" valueType="num">
                                      <p:cBhvr>
                                        <p:cTn id="43" dur="1000"/>
                                        <p:tgtEl>
                                          <p:spTgt spid="14"/>
                                        </p:tgtEl>
                                        <p:attrNameLst>
                                          <p:attrName>ppt_y</p:attrName>
                                        </p:attrNameLst>
                                      </p:cBhvr>
                                      <p:tavLst>
                                        <p:tav tm="0">
                                          <p:val>
                                            <p:strVal val="ppt_y"/>
                                          </p:val>
                                        </p:tav>
                                        <p:tav tm="100000">
                                          <p:val>
                                            <p:strVal val="ppt_y"/>
                                          </p:val>
                                        </p:tav>
                                      </p:tavLst>
                                    </p:anim>
                                    <p:animEffect transition="out" filter="fade">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2"/>
                                        </p:tgtEl>
                                        <p:attrNameLst>
                                          <p:attrName>ppt_x</p:attrName>
                                        </p:attrNameLst>
                                      </p:cBhvr>
                                      <p:tavLst>
                                        <p:tav tm="0">
                                          <p:val>
                                            <p:strVal val="ppt_x"/>
                                          </p:val>
                                        </p:tav>
                                        <p:tav tm="100000">
                                          <p:val>
                                            <p:strVal val="ppt_x-.2"/>
                                          </p:val>
                                        </p:tav>
                                      </p:tavLst>
                                    </p:anim>
                                    <p:anim calcmode="lin" valueType="num">
                                      <p:cBhvr>
                                        <p:cTn id="48" dur="1000"/>
                                        <p:tgtEl>
                                          <p:spTgt spid="12"/>
                                        </p:tgtEl>
                                        <p:attrNameLst>
                                          <p:attrName>ppt_y</p:attrName>
                                        </p:attrNameLst>
                                      </p:cBhvr>
                                      <p:tavLst>
                                        <p:tav tm="0">
                                          <p:val>
                                            <p:strVal val="ppt_y"/>
                                          </p:val>
                                        </p:tav>
                                        <p:tav tm="100000">
                                          <p:val>
                                            <p:strVal val="ppt_y"/>
                                          </p:val>
                                        </p:tav>
                                      </p:tavLst>
                                    </p:anim>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745" name="Rectangle 1"/>
          <p:cNvSpPr>
            <a:spLocks noChangeArrowheads="1"/>
          </p:cNvSpPr>
          <p:nvPr/>
        </p:nvSpPr>
        <p:spPr bwMode="auto">
          <a:xfrm>
            <a:off x="228600" y="1352550"/>
            <a:ext cx="8686800" cy="32571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smtClean="0">
                <a:solidFill>
                  <a:srgbClr val="002060"/>
                </a:solidFill>
              </a:rPr>
              <a:t>- Ảnh hưởng đối với châu Nam Cực: </a:t>
            </a:r>
            <a:endParaRPr lang="en-US" sz="2800" b="1" smtClean="0">
              <a:solidFill>
                <a:srgbClr val="002060"/>
              </a:solidFill>
            </a:endParaRPr>
          </a:p>
          <a:p>
            <a:pPr algn="just">
              <a:lnSpc>
                <a:spcPct val="150000"/>
              </a:lnSpc>
            </a:pPr>
            <a:r>
              <a:rPr lang="pt-BR" sz="2800" b="1" smtClean="0">
                <a:solidFill>
                  <a:srgbClr val="002060"/>
                </a:solidFill>
              </a:rPr>
              <a:t>+ Lớp </a:t>
            </a:r>
            <a:r>
              <a:rPr lang="pt-BR" sz="2800" b="1" smtClean="0">
                <a:solidFill>
                  <a:srgbClr val="002060"/>
                </a:solidFill>
              </a:rPr>
              <a:t>băng </a:t>
            </a:r>
            <a:r>
              <a:rPr lang="pt-BR" sz="2800" b="1" smtClean="0">
                <a:solidFill>
                  <a:srgbClr val="002060"/>
                </a:solidFill>
              </a:rPr>
              <a:t>tan</a:t>
            </a:r>
            <a:r>
              <a:rPr lang="pt-BR" sz="2800" b="1" smtClean="0">
                <a:solidFill>
                  <a:srgbClr val="002060"/>
                </a:solidFill>
              </a:rPr>
              <a:t>, tạo thành các núi băng trôi trên biển, rất nguy hiểm.</a:t>
            </a:r>
            <a:endParaRPr lang="en-US" sz="2800" b="1" smtClean="0">
              <a:solidFill>
                <a:srgbClr val="002060"/>
              </a:solidFill>
            </a:endParaRPr>
          </a:p>
          <a:p>
            <a:pPr algn="just">
              <a:lnSpc>
                <a:spcPct val="150000"/>
              </a:lnSpc>
            </a:pPr>
            <a:r>
              <a:rPr lang="pt-BR" sz="2800" b="1" smtClean="0">
                <a:solidFill>
                  <a:srgbClr val="002060"/>
                </a:solidFill>
              </a:rPr>
              <a:t>+ </a:t>
            </a:r>
            <a:r>
              <a:rPr lang="pt-BR" sz="2800" b="1" smtClean="0">
                <a:solidFill>
                  <a:srgbClr val="002060"/>
                </a:solidFill>
              </a:rPr>
              <a:t>Thu </a:t>
            </a:r>
            <a:r>
              <a:rPr lang="pt-BR" sz="2800" b="1" smtClean="0">
                <a:solidFill>
                  <a:srgbClr val="002060"/>
                </a:solidFill>
              </a:rPr>
              <a:t>hẹp địa bàn sinh sống và giảm số lượng chim cánh </a:t>
            </a:r>
            <a:r>
              <a:rPr lang="pt-BR" sz="2800" b="1" smtClean="0">
                <a:solidFill>
                  <a:srgbClr val="002060"/>
                </a:solidFill>
              </a:rPr>
              <a:t>cụt</a:t>
            </a:r>
            <a:r>
              <a:rPr lang="pt-BR" sz="2800" b="1" smtClean="0">
                <a:solidFill>
                  <a:srgbClr val="002060"/>
                </a:solidFill>
              </a:rPr>
              <a:t>.</a:t>
            </a:r>
            <a:endParaRPr kumimoji="0" lang="en-US" sz="2800" b="1" i="0" u="none" strike="noStrike" cap="none" normalizeH="0" baseline="0" smtClean="0">
              <a:ln>
                <a:noFill/>
              </a:ln>
              <a:solidFill>
                <a:srgbClr val="002060"/>
              </a:solidFill>
              <a:effectLst/>
              <a:latin typeface="+mj-lt"/>
              <a:cs typeface="Arial" pitchFamily="34" charset="0"/>
            </a:endParaRPr>
          </a:p>
        </p:txBody>
      </p:sp>
      <p:sp>
        <p:nvSpPr>
          <p:cNvPr id="6" name="TextBox 5"/>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1745">
                                            <p:txEl>
                                              <p:pRg st="0" end="0"/>
                                            </p:txEl>
                                          </p:spTgt>
                                        </p:tgtEl>
                                        <p:attrNameLst>
                                          <p:attrName>style.visibility</p:attrName>
                                        </p:attrNameLst>
                                      </p:cBhvr>
                                      <p:to>
                                        <p:strVal val="visible"/>
                                      </p:to>
                                    </p:set>
                                    <p:anim calcmode="lin" valueType="num">
                                      <p:cBhvr>
                                        <p:cTn id="7" dur="1000" fill="hold"/>
                                        <p:tgtEl>
                                          <p:spTgt spid="3174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174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74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1745">
                                            <p:txEl>
                                              <p:pRg st="1" end="1"/>
                                            </p:txEl>
                                          </p:spTgt>
                                        </p:tgtEl>
                                        <p:attrNameLst>
                                          <p:attrName>style.visibility</p:attrName>
                                        </p:attrNameLst>
                                      </p:cBhvr>
                                      <p:to>
                                        <p:strVal val="visible"/>
                                      </p:to>
                                    </p:set>
                                    <p:anim calcmode="lin" valueType="num">
                                      <p:cBhvr>
                                        <p:cTn id="14" dur="1000" fill="hold"/>
                                        <p:tgtEl>
                                          <p:spTgt spid="3174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174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174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1745">
                                            <p:txEl>
                                              <p:pRg st="2" end="2"/>
                                            </p:txEl>
                                          </p:spTgt>
                                        </p:tgtEl>
                                        <p:attrNameLst>
                                          <p:attrName>style.visibility</p:attrName>
                                        </p:attrNameLst>
                                      </p:cBhvr>
                                      <p:to>
                                        <p:strVal val="visible"/>
                                      </p:to>
                                    </p:set>
                                    <p:anim calcmode="lin" valueType="num">
                                      <p:cBhvr>
                                        <p:cTn id="21" dur="1000" fill="hold"/>
                                        <p:tgtEl>
                                          <p:spTgt spid="3174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174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17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745" name="Rectangle 1"/>
          <p:cNvSpPr>
            <a:spLocks noChangeArrowheads="1"/>
          </p:cNvSpPr>
          <p:nvPr/>
        </p:nvSpPr>
        <p:spPr bwMode="auto">
          <a:xfrm>
            <a:off x="228600" y="1391781"/>
            <a:ext cx="8686800" cy="32571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2800" b="1" smtClean="0">
                <a:solidFill>
                  <a:srgbClr val="002060"/>
                </a:solidFill>
              </a:rPr>
              <a:t>+ </a:t>
            </a:r>
            <a:r>
              <a:rPr lang="pt-BR" sz="2800" b="1" smtClean="0">
                <a:solidFill>
                  <a:srgbClr val="002060"/>
                </a:solidFill>
              </a:rPr>
              <a:t>Làm thay đổi độ mặn của nước biển.</a:t>
            </a:r>
            <a:endParaRPr lang="en-US" sz="2800" b="1" smtClean="0">
              <a:solidFill>
                <a:srgbClr val="002060"/>
              </a:solidFill>
            </a:endParaRPr>
          </a:p>
          <a:p>
            <a:pPr algn="just">
              <a:lnSpc>
                <a:spcPct val="150000"/>
              </a:lnSpc>
            </a:pPr>
            <a:r>
              <a:rPr lang="pt-BR" sz="2800" b="1" smtClean="0">
                <a:solidFill>
                  <a:srgbClr val="002060"/>
                </a:solidFill>
              </a:rPr>
              <a:t>+ Làm giảm sút nguồn thức ăn phù du của cá voi, hải cẩu, chim cánh cụt.</a:t>
            </a:r>
            <a:endParaRPr lang="en-US" sz="2800" b="1" smtClean="0">
              <a:solidFill>
                <a:srgbClr val="002060"/>
              </a:solidFill>
            </a:endParaRPr>
          </a:p>
          <a:p>
            <a:pPr algn="just">
              <a:lnSpc>
                <a:spcPct val="150000"/>
              </a:lnSpc>
            </a:pPr>
            <a:r>
              <a:rPr lang="pt-BR" sz="2800" b="1" smtClean="0">
                <a:solidFill>
                  <a:srgbClr val="002060"/>
                </a:solidFill>
              </a:rPr>
              <a:t>+ Các loài tảo, rêu, địa y phát triển, cảnh quan </a:t>
            </a:r>
            <a:r>
              <a:rPr lang="pt-BR" sz="2800" b="1" smtClean="0">
                <a:solidFill>
                  <a:srgbClr val="002060"/>
                </a:solidFill>
              </a:rPr>
              <a:t>môi </a:t>
            </a:r>
            <a:r>
              <a:rPr lang="pt-BR" sz="2800" b="1" smtClean="0">
                <a:solidFill>
                  <a:srgbClr val="002060"/>
                </a:solidFill>
              </a:rPr>
              <a:t>trường </a:t>
            </a:r>
            <a:r>
              <a:rPr lang="pt-BR" sz="2800" b="1" smtClean="0">
                <a:solidFill>
                  <a:srgbClr val="002060"/>
                </a:solidFill>
              </a:rPr>
              <a:t>bị thay đổi.</a:t>
            </a:r>
            <a:endParaRPr kumimoji="0" lang="en-US" sz="2800" b="1" i="0" u="none" strike="noStrike" cap="none" normalizeH="0" baseline="0" smtClean="0">
              <a:ln>
                <a:noFill/>
              </a:ln>
              <a:solidFill>
                <a:srgbClr val="002060"/>
              </a:solidFill>
              <a:effectLst/>
              <a:latin typeface="+mj-lt"/>
              <a:cs typeface="Arial" pitchFamily="34" charset="0"/>
            </a:endParaRPr>
          </a:p>
        </p:txBody>
      </p:sp>
      <p:sp>
        <p:nvSpPr>
          <p:cNvPr id="6" name="TextBox 5"/>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1745">
                                            <p:txEl>
                                              <p:pRg st="0" end="0"/>
                                            </p:txEl>
                                          </p:spTgt>
                                        </p:tgtEl>
                                        <p:attrNameLst>
                                          <p:attrName>style.visibility</p:attrName>
                                        </p:attrNameLst>
                                      </p:cBhvr>
                                      <p:to>
                                        <p:strVal val="visible"/>
                                      </p:to>
                                    </p:set>
                                    <p:anim calcmode="lin" valueType="num">
                                      <p:cBhvr>
                                        <p:cTn id="7" dur="1000" fill="hold"/>
                                        <p:tgtEl>
                                          <p:spTgt spid="3174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174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74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1745">
                                            <p:txEl>
                                              <p:pRg st="1" end="1"/>
                                            </p:txEl>
                                          </p:spTgt>
                                        </p:tgtEl>
                                        <p:attrNameLst>
                                          <p:attrName>style.visibility</p:attrName>
                                        </p:attrNameLst>
                                      </p:cBhvr>
                                      <p:to>
                                        <p:strVal val="visible"/>
                                      </p:to>
                                    </p:set>
                                    <p:anim calcmode="lin" valueType="num">
                                      <p:cBhvr>
                                        <p:cTn id="14" dur="1000" fill="hold"/>
                                        <p:tgtEl>
                                          <p:spTgt spid="3174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174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174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1745">
                                            <p:txEl>
                                              <p:pRg st="2" end="2"/>
                                            </p:txEl>
                                          </p:spTgt>
                                        </p:tgtEl>
                                        <p:attrNameLst>
                                          <p:attrName>style.visibility</p:attrName>
                                        </p:attrNameLst>
                                      </p:cBhvr>
                                      <p:to>
                                        <p:strVal val="visible"/>
                                      </p:to>
                                    </p:set>
                                    <p:anim calcmode="lin" valueType="num">
                                      <p:cBhvr>
                                        <p:cTn id="21" dur="1000" fill="hold"/>
                                        <p:tgtEl>
                                          <p:spTgt spid="3174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174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17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Kết quả hình ảnh cho American Eskimo cartoo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flipH="1">
            <a:off x="5265235" y="471793"/>
            <a:ext cx="754565" cy="728357"/>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ình ảnh có liên quan"/>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0" b="100000" l="0" r="100000">
                        <a14:foregroundMark x1="9362" y1="7489" x2="28936" y2="61674"/>
                        <a14:foregroundMark x1="24255" y1="5286" x2="25106" y2="19824"/>
                        <a14:foregroundMark x1="11489" y1="27753" x2="8085" y2="33921"/>
                        <a14:foregroundMark x1="32340" y1="55947" x2="29362" y2="87225"/>
                        <a14:foregroundMark x1="68085" y1="55507" x2="83404" y2="85463"/>
                        <a14:foregroundMark x1="95745" y1="63877" x2="83404" y2="70925"/>
                      </a14:backgroundRemoval>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4800600" y="3257550"/>
            <a:ext cx="1143000" cy="121876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3" descr="C:\Users\ADMIN\Desktop\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88759" y="3105150"/>
            <a:ext cx="1459641" cy="127218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1" descr="C:\Users\ADMIN\Desktop\Dan cho chay tron\318767-1G20FT61680 (2).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1460769" y="4004157"/>
            <a:ext cx="1587231" cy="100599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C:\Users\ADMIN\Desktop\Picture1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534010" y="3714750"/>
            <a:ext cx="1590190" cy="127218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907768" y="227288"/>
            <a:ext cx="1264432" cy="110204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5" cstate="print">
            <a:extLst>
              <a:ext uri="{BEBA8EAE-BF5A-486C-A8C5-ECC9F3942E4B}">
                <a14:imgProps xmlns:a14="http://schemas.microsoft.com/office/drawing/2010/main" xmlns="">
                  <a14:imgLayer r:embed="rId16">
                    <a14:imgEffect>
                      <a14:backgroundRemoval t="1950" b="100000" l="4762" r="96742"/>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2362200" y="227288"/>
            <a:ext cx="1223963" cy="106092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3" descr="C:\Users\ADMIN\Desktop\Picture1 (2).png">
            <a:hlinkClick r:id="rId17" action="ppaction://hlinksldjump"/>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97959" y="80370"/>
            <a:ext cx="1459641" cy="127218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0" descr="C:\Users\ADMIN\Desktop\Dan cho chay tron\318767-1G20FT61680 (4).jpg"/>
          <p:cNvPicPr>
            <a:picLocks noChangeAspect="1" noChangeArrowheads="1"/>
          </p:cNvPicPr>
          <p:nvPr/>
        </p:nvPicPr>
        <p:blipFill>
          <a:blip r:embed="rId18" cstate="print">
            <a:extLst>
              <a:ext uri="{BEBA8EAE-BF5A-486C-A8C5-ECC9F3942E4B}">
                <a14:imgProps xmlns:a14="http://schemas.microsoft.com/office/drawing/2010/main" xmlns="">
                  <a14:imgLayer r:embed="rId19">
                    <a14:imgEffect>
                      <a14:backgroundRemoval t="3152" b="100000" l="2000" r="98857"/>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flipH="1">
            <a:off x="5202281" y="1402486"/>
            <a:ext cx="769557" cy="80218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3" descr="C:\Users\ADMIN\Desktop\Picture1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915346" y="1228140"/>
            <a:ext cx="1104454" cy="96261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9" descr="C:\Users\ADMIN\Desktop\Dan cho chay tron\Cartoon-puppies-vector (2).jpg"/>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3198019" y="1482494"/>
            <a:ext cx="893762" cy="722172"/>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3" descr="C:\Users\ADMIN\Desktop\Picture1 (2).png">
            <a:hlinkClick r:id="rId24" action="ppaction://hlinksldjump"/>
          </p:cNvPr>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3010346" y="1383436"/>
            <a:ext cx="1104454" cy="96261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C:\Users\ADMIN\Desktop\Untitleda (2).png"/>
          <p:cNvPicPr>
            <a:picLocks noChangeAspect="1" noChangeArrowheads="1"/>
          </p:cNvPicPr>
          <p:nvPr/>
        </p:nvPicPr>
        <p:blipFill>
          <a:blip r:embed="rId25" cstate="print">
            <a:extLst>
              <a:ext uri="{BEBA8EAE-BF5A-486C-A8C5-ECC9F3942E4B}">
                <a14:imgProps xmlns:a14="http://schemas.microsoft.com/office/drawing/2010/main" xmlns="">
                  <a14:imgLayer r:embed="rId26">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flipH="1">
            <a:off x="644190" y="566618"/>
            <a:ext cx="1779640" cy="163804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Oval 20"/>
          <p:cNvSpPr/>
          <p:nvPr/>
        </p:nvSpPr>
        <p:spPr>
          <a:xfrm>
            <a:off x="2743200" y="285750"/>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22" name="Oval 21"/>
          <p:cNvSpPr/>
          <p:nvPr/>
        </p:nvSpPr>
        <p:spPr>
          <a:xfrm>
            <a:off x="5334000" y="361950"/>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3" name="Oval 22"/>
          <p:cNvSpPr/>
          <p:nvPr/>
        </p:nvSpPr>
        <p:spPr>
          <a:xfrm>
            <a:off x="3352800" y="1352550"/>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27" name="Oval 26"/>
          <p:cNvSpPr/>
          <p:nvPr/>
        </p:nvSpPr>
        <p:spPr>
          <a:xfrm>
            <a:off x="5334000" y="1259598"/>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8" name="Oval 27"/>
          <p:cNvSpPr/>
          <p:nvPr/>
        </p:nvSpPr>
        <p:spPr>
          <a:xfrm>
            <a:off x="2133600" y="3697998"/>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29" name="Oval 28"/>
          <p:cNvSpPr/>
          <p:nvPr/>
        </p:nvSpPr>
        <p:spPr>
          <a:xfrm>
            <a:off x="5334000" y="3088398"/>
            <a:ext cx="330200" cy="321552"/>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Tree>
    <p:extLst>
      <p:ext uri="{BB962C8B-B14F-4D97-AF65-F5344CB8AC3E}">
        <p14:creationId xmlns:p14="http://schemas.microsoft.com/office/powerpoint/2010/main" xmlns="" val="41810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2"/>
                                        </p:tgtEl>
                                        <p:attrNameLst>
                                          <p:attrName>r</p:attrName>
                                        </p:attrNameLst>
                                      </p:cBhvr>
                                    </p:animRot>
                                    <p:animRot by="-240000">
                                      <p:cBhvr>
                                        <p:cTn id="13" dur="600" fill="hold">
                                          <p:stCondLst>
                                            <p:cond delay="600"/>
                                          </p:stCondLst>
                                        </p:cTn>
                                        <p:tgtEl>
                                          <p:spTgt spid="1032"/>
                                        </p:tgtEl>
                                        <p:attrNameLst>
                                          <p:attrName>r</p:attrName>
                                        </p:attrNameLst>
                                      </p:cBhvr>
                                    </p:animRot>
                                    <p:animRot by="240000">
                                      <p:cBhvr>
                                        <p:cTn id="14" dur="600" fill="hold">
                                          <p:stCondLst>
                                            <p:cond delay="1200"/>
                                          </p:stCondLst>
                                        </p:cTn>
                                        <p:tgtEl>
                                          <p:spTgt spid="1032"/>
                                        </p:tgtEl>
                                        <p:attrNameLst>
                                          <p:attrName>r</p:attrName>
                                        </p:attrNameLst>
                                      </p:cBhvr>
                                    </p:animRot>
                                    <p:animRot by="-240000">
                                      <p:cBhvr>
                                        <p:cTn id="15" dur="600" fill="hold">
                                          <p:stCondLst>
                                            <p:cond delay="1800"/>
                                          </p:stCondLst>
                                        </p:cTn>
                                        <p:tgtEl>
                                          <p:spTgt spid="1032"/>
                                        </p:tgtEl>
                                        <p:attrNameLst>
                                          <p:attrName>r</p:attrName>
                                        </p:attrNameLst>
                                      </p:cBhvr>
                                    </p:animRot>
                                    <p:animRot by="120000">
                                      <p:cBhvr>
                                        <p:cTn id="16" dur="600" fill="hold">
                                          <p:stCondLst>
                                            <p:cond delay="24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0"/>
                                        </p:tgtEl>
                                        <p:attrNameLst>
                                          <p:attrName>r</p:attrName>
                                        </p:attrNameLst>
                                      </p:cBhvr>
                                    </p:animRot>
                                    <p:animRot by="-240000">
                                      <p:cBhvr>
                                        <p:cTn id="19" dur="600" fill="hold">
                                          <p:stCondLst>
                                            <p:cond delay="600"/>
                                          </p:stCondLst>
                                        </p:cTn>
                                        <p:tgtEl>
                                          <p:spTgt spid="1030"/>
                                        </p:tgtEl>
                                        <p:attrNameLst>
                                          <p:attrName>r</p:attrName>
                                        </p:attrNameLst>
                                      </p:cBhvr>
                                    </p:animRot>
                                    <p:animRot by="240000">
                                      <p:cBhvr>
                                        <p:cTn id="20" dur="600" fill="hold">
                                          <p:stCondLst>
                                            <p:cond delay="1200"/>
                                          </p:stCondLst>
                                        </p:cTn>
                                        <p:tgtEl>
                                          <p:spTgt spid="1030"/>
                                        </p:tgtEl>
                                        <p:attrNameLst>
                                          <p:attrName>r</p:attrName>
                                        </p:attrNameLst>
                                      </p:cBhvr>
                                    </p:animRot>
                                    <p:animRot by="-240000">
                                      <p:cBhvr>
                                        <p:cTn id="21" dur="600" fill="hold">
                                          <p:stCondLst>
                                            <p:cond delay="1800"/>
                                          </p:stCondLst>
                                        </p:cTn>
                                        <p:tgtEl>
                                          <p:spTgt spid="1030"/>
                                        </p:tgtEl>
                                        <p:attrNameLst>
                                          <p:attrName>r</p:attrName>
                                        </p:attrNameLst>
                                      </p:cBhvr>
                                    </p:animRot>
                                    <p:animRot by="120000">
                                      <p:cBhvr>
                                        <p:cTn id="22" dur="600" fill="hold">
                                          <p:stCondLst>
                                            <p:cond delay="2400"/>
                                          </p:stCondLst>
                                        </p:cTn>
                                        <p:tgtEl>
                                          <p:spTgt spid="10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7"/>
                                        </p:tgtEl>
                                        <p:attrNameLst>
                                          <p:attrName>r</p:attrName>
                                        </p:attrNameLst>
                                      </p:cBhvr>
                                    </p:animRot>
                                    <p:animRot by="-240000">
                                      <p:cBhvr>
                                        <p:cTn id="25" dur="600" fill="hold">
                                          <p:stCondLst>
                                            <p:cond delay="600"/>
                                          </p:stCondLst>
                                        </p:cTn>
                                        <p:tgtEl>
                                          <p:spTgt spid="17"/>
                                        </p:tgtEl>
                                        <p:attrNameLst>
                                          <p:attrName>r</p:attrName>
                                        </p:attrNameLst>
                                      </p:cBhvr>
                                    </p:animRot>
                                    <p:animRot by="240000">
                                      <p:cBhvr>
                                        <p:cTn id="26" dur="600" fill="hold">
                                          <p:stCondLst>
                                            <p:cond delay="1200"/>
                                          </p:stCondLst>
                                        </p:cTn>
                                        <p:tgtEl>
                                          <p:spTgt spid="17"/>
                                        </p:tgtEl>
                                        <p:attrNameLst>
                                          <p:attrName>r</p:attrName>
                                        </p:attrNameLst>
                                      </p:cBhvr>
                                    </p:animRot>
                                    <p:animRot by="-240000">
                                      <p:cBhvr>
                                        <p:cTn id="27" dur="600" fill="hold">
                                          <p:stCondLst>
                                            <p:cond delay="1800"/>
                                          </p:stCondLst>
                                        </p:cTn>
                                        <p:tgtEl>
                                          <p:spTgt spid="17"/>
                                        </p:tgtEl>
                                        <p:attrNameLst>
                                          <p:attrName>r</p:attrName>
                                        </p:attrNameLst>
                                      </p:cBhvr>
                                    </p:animRot>
                                    <p:animRot by="120000">
                                      <p:cBhvr>
                                        <p:cTn id="28" dur="600" fill="hold">
                                          <p:stCondLst>
                                            <p:cond delay="2400"/>
                                          </p:stCondLst>
                                        </p:cTn>
                                        <p:tgtEl>
                                          <p:spTgt spid="1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0"/>
                                        </p:tgtEl>
                                        <p:attrNameLst>
                                          <p:attrName>r</p:attrName>
                                        </p:attrNameLst>
                                      </p:cBhvr>
                                    </p:animRot>
                                    <p:animRot by="-240000">
                                      <p:cBhvr>
                                        <p:cTn id="31" dur="600" fill="hold">
                                          <p:stCondLst>
                                            <p:cond delay="600"/>
                                          </p:stCondLst>
                                        </p:cTn>
                                        <p:tgtEl>
                                          <p:spTgt spid="20"/>
                                        </p:tgtEl>
                                        <p:attrNameLst>
                                          <p:attrName>r</p:attrName>
                                        </p:attrNameLst>
                                      </p:cBhvr>
                                    </p:animRot>
                                    <p:animRot by="240000">
                                      <p:cBhvr>
                                        <p:cTn id="32" dur="600" fill="hold">
                                          <p:stCondLst>
                                            <p:cond delay="1200"/>
                                          </p:stCondLst>
                                        </p:cTn>
                                        <p:tgtEl>
                                          <p:spTgt spid="20"/>
                                        </p:tgtEl>
                                        <p:attrNameLst>
                                          <p:attrName>r</p:attrName>
                                        </p:attrNameLst>
                                      </p:cBhvr>
                                    </p:animRot>
                                    <p:animRot by="-240000">
                                      <p:cBhvr>
                                        <p:cTn id="33" dur="600" fill="hold">
                                          <p:stCondLst>
                                            <p:cond delay="1800"/>
                                          </p:stCondLst>
                                        </p:cTn>
                                        <p:tgtEl>
                                          <p:spTgt spid="20"/>
                                        </p:tgtEl>
                                        <p:attrNameLst>
                                          <p:attrName>r</p:attrName>
                                        </p:attrNameLst>
                                      </p:cBhvr>
                                    </p:animRot>
                                    <p:animRot by="120000">
                                      <p:cBhvr>
                                        <p:cTn id="34" dur="600" fill="hold">
                                          <p:stCondLst>
                                            <p:cond delay="2400"/>
                                          </p:stCondLst>
                                        </p:cTn>
                                        <p:tgtEl>
                                          <p:spTgt spid="2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5"/>
                                        </p:tgtEl>
                                        <p:attrNameLst>
                                          <p:attrName>r</p:attrName>
                                        </p:attrNameLst>
                                      </p:cBhvr>
                                    </p:animRot>
                                    <p:animRot by="-240000">
                                      <p:cBhvr>
                                        <p:cTn id="37" dur="600" fill="hold">
                                          <p:stCondLst>
                                            <p:cond delay="600"/>
                                          </p:stCondLst>
                                        </p:cTn>
                                        <p:tgtEl>
                                          <p:spTgt spid="25"/>
                                        </p:tgtEl>
                                        <p:attrNameLst>
                                          <p:attrName>r</p:attrName>
                                        </p:attrNameLst>
                                      </p:cBhvr>
                                    </p:animRot>
                                    <p:animRot by="240000">
                                      <p:cBhvr>
                                        <p:cTn id="38" dur="600" fill="hold">
                                          <p:stCondLst>
                                            <p:cond delay="1200"/>
                                          </p:stCondLst>
                                        </p:cTn>
                                        <p:tgtEl>
                                          <p:spTgt spid="25"/>
                                        </p:tgtEl>
                                        <p:attrNameLst>
                                          <p:attrName>r</p:attrName>
                                        </p:attrNameLst>
                                      </p:cBhvr>
                                    </p:animRot>
                                    <p:animRot by="-240000">
                                      <p:cBhvr>
                                        <p:cTn id="39" dur="600" fill="hold">
                                          <p:stCondLst>
                                            <p:cond delay="1800"/>
                                          </p:stCondLst>
                                        </p:cTn>
                                        <p:tgtEl>
                                          <p:spTgt spid="25"/>
                                        </p:tgtEl>
                                        <p:attrNameLst>
                                          <p:attrName>r</p:attrName>
                                        </p:attrNameLst>
                                      </p:cBhvr>
                                    </p:animRot>
                                    <p:animRot by="120000">
                                      <p:cBhvr>
                                        <p:cTn id="40" dur="600" fill="hold">
                                          <p:stCondLst>
                                            <p:cond delay="24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2" presetClass="exit" presetSubtype="4" fill="hold" nodeType="withEffect">
                                  <p:stCondLst>
                                    <p:cond delay="0"/>
                                  </p:stCondLst>
                                  <p:childTnLst>
                                    <p:anim calcmode="lin" valueType="num">
                                      <p:cBhvr additive="base">
                                        <p:cTn id="45" dur="500"/>
                                        <p:tgtEl>
                                          <p:spTgt spid="12"/>
                                        </p:tgtEl>
                                        <p:attrNameLst>
                                          <p:attrName>ppt_x</p:attrName>
                                        </p:attrNameLst>
                                      </p:cBhvr>
                                      <p:tavLst>
                                        <p:tav tm="0">
                                          <p:val>
                                            <p:strVal val="ppt_x"/>
                                          </p:val>
                                        </p:tav>
                                        <p:tav tm="100000">
                                          <p:val>
                                            <p:strVal val="ppt_x"/>
                                          </p:val>
                                        </p:tav>
                                      </p:tavLst>
                                    </p:anim>
                                    <p:anim calcmode="lin" valueType="num">
                                      <p:cBhvr additive="base">
                                        <p:cTn id="46" dur="500"/>
                                        <p:tgtEl>
                                          <p:spTgt spid="12"/>
                                        </p:tgtEl>
                                        <p:attrNameLst>
                                          <p:attrName>ppt_y</p:attrName>
                                        </p:attrNameLst>
                                      </p:cBhvr>
                                      <p:tavLst>
                                        <p:tav tm="0">
                                          <p:val>
                                            <p:strVal val="ppt_y"/>
                                          </p:val>
                                        </p:tav>
                                        <p:tav tm="100000">
                                          <p:val>
                                            <p:strVal val="1+ppt_h/2"/>
                                          </p:val>
                                        </p:tav>
                                      </p:tavLst>
                                    </p:anim>
                                    <p:set>
                                      <p:cBhvr>
                                        <p:cTn id="47" dur="1" fill="hold">
                                          <p:stCondLst>
                                            <p:cond delay="499"/>
                                          </p:stCondLst>
                                        </p:cTn>
                                        <p:tgtEl>
                                          <p:spTgt spid="12"/>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44" presetClass="path" presetSubtype="0" accel="50000" decel="50000" fill="hold" nodeType="afterEffect">
                                  <p:stCondLst>
                                    <p:cond delay="0"/>
                                  </p:stCondLst>
                                  <p:childTnLst>
                                    <p:animMotion origin="layout" path="M 0.00833 0.01482 L 0.0809 -0.1395 C 0.09601 -0.17376 0.11892 -0.19259 0.14253 -0.19259 C 0.16962 -0.19259 0.19132 -0.17376 0.20642 -0.1395 L 0.27917 0.01482 " pathEditMode="relative" rAng="0" ptsTypes="FffFF">
                                      <p:cBhvr>
                                        <p:cTn id="52" dur="500" fill="hold"/>
                                        <p:tgtEl>
                                          <p:spTgt spid="1032"/>
                                        </p:tgtEl>
                                        <p:attrNameLst>
                                          <p:attrName>ppt_x</p:attrName>
                                          <p:attrName>ppt_y</p:attrName>
                                        </p:attrNameLst>
                                      </p:cBhvr>
                                      <p:rCtr x="13542" y="-10370"/>
                                    </p:animMotion>
                                  </p:childTnLst>
                                </p:cTn>
                              </p:par>
                            </p:childTnLst>
                          </p:cTn>
                        </p:par>
                        <p:par>
                          <p:cTn id="53" fill="hold">
                            <p:stCondLst>
                              <p:cond delay="1000"/>
                            </p:stCondLst>
                            <p:childTnLst>
                              <p:par>
                                <p:cTn id="54" presetID="63" presetClass="path" presetSubtype="0" accel="50000" decel="50000" fill="hold" nodeType="afterEffect">
                                  <p:stCondLst>
                                    <p:cond delay="0"/>
                                  </p:stCondLst>
                                  <p:childTnLst>
                                    <p:animMotion origin="layout" path="M 0.27083 -1.85185E-6 L 0.52083 -1.85185E-6 " pathEditMode="relative" rAng="0" ptsTypes="AA">
                                      <p:cBhvr>
                                        <p:cTn id="55" dur="2000" fill="hold"/>
                                        <p:tgtEl>
                                          <p:spTgt spid="1032"/>
                                        </p:tgtEl>
                                        <p:attrNameLst>
                                          <p:attrName>ppt_x</p:attrName>
                                          <p:attrName>ppt_y</p:attrName>
                                        </p:attrNameLst>
                                      </p:cBhvr>
                                      <p:rCtr x="12500" y="0"/>
                                    </p:animMotion>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nodeType="with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63" presetClass="path" presetSubtype="0" accel="50000" decel="50000" fill="hold" nodeType="withEffect">
                                  <p:stCondLst>
                                    <p:cond delay="0"/>
                                  </p:stCondLst>
                                  <p:childTnLst>
                                    <p:animMotion origin="layout" path="M 0.00834 -0.00277 L 0.3941 -0.00586 " pathEditMode="relative" rAng="0" ptsTypes="AA">
                                      <p:cBhvr>
                                        <p:cTn id="66" dur="2000" fill="hold"/>
                                        <p:tgtEl>
                                          <p:spTgt spid="13"/>
                                        </p:tgtEl>
                                        <p:attrNameLst>
                                          <p:attrName>ppt_x</p:attrName>
                                          <p:attrName>ppt_y</p:attrName>
                                        </p:attrNameLst>
                                      </p:cBhvr>
                                      <p:rCtr x="19288" y="-154"/>
                                    </p:animMotion>
                                  </p:childTnLst>
                                </p:cTn>
                              </p:par>
                            </p:childTnLst>
                          </p:cTn>
                        </p:par>
                        <p:par>
                          <p:cTn id="67" fill="hold">
                            <p:stCondLst>
                              <p:cond delay="2000"/>
                            </p:stCondLst>
                            <p:childTnLst>
                              <p:par>
                                <p:cTn id="68" presetID="44" presetClass="path" presetSubtype="0" accel="50000" decel="50000" fill="hold" nodeType="afterEffect">
                                  <p:stCondLst>
                                    <p:cond delay="0"/>
                                  </p:stCondLst>
                                  <p:childTnLst>
                                    <p:animMotion origin="layout" path="M 0.38576 -0.00308 L 0.45712 -0.14876 C 0.47222 -0.18117 0.49462 -0.19876 0.51788 -0.19876 C 0.54462 -0.19876 0.5658 -0.18117 0.5809 -0.14876 L 0.65243 -0.00308 " pathEditMode="relative" rAng="0" ptsTypes="FffFF">
                                      <p:cBhvr>
                                        <p:cTn id="69" dur="500" fill="hold"/>
                                        <p:tgtEl>
                                          <p:spTgt spid="13"/>
                                        </p:tgtEl>
                                        <p:attrNameLst>
                                          <p:attrName>ppt_x</p:attrName>
                                          <p:attrName>ppt_y</p:attrName>
                                        </p:attrNameLst>
                                      </p:cBhvr>
                                      <p:rCtr x="13333" y="-9784"/>
                                    </p:animMotion>
                                  </p:childTnLst>
                                </p:cTn>
                              </p:par>
                            </p:childTnLst>
                          </p:cTn>
                        </p:par>
                        <p:par>
                          <p:cTn id="70" fill="hold">
                            <p:stCondLst>
                              <p:cond delay="2500"/>
                            </p:stCondLst>
                            <p:childTnLst>
                              <p:par>
                                <p:cTn id="71" presetID="63" presetClass="path" presetSubtype="0" accel="50000" decel="50000" fill="hold" nodeType="afterEffect">
                                  <p:stCondLst>
                                    <p:cond delay="0"/>
                                  </p:stCondLst>
                                  <p:childTnLst>
                                    <p:animMotion origin="layout" path="M 0.6441 -4.5679E-6 L 0.8941 -4.5679E-6 " pathEditMode="relative" rAng="0" ptsTypes="AA">
                                      <p:cBhvr>
                                        <p:cTn id="72" dur="2000" fill="hold"/>
                                        <p:tgtEl>
                                          <p:spTgt spid="13"/>
                                        </p:tgtEl>
                                        <p:attrNameLst>
                                          <p:attrName>ppt_x</p:attrName>
                                          <p:attrName>ppt_y</p:attrName>
                                        </p:attrNameLst>
                                      </p:cBhvr>
                                      <p:rCtr x="12500" y="0"/>
                                    </p:animMotion>
                                  </p:child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withEffect">
                                  <p:stCondLst>
                                    <p:cond delay="0"/>
                                  </p:stCondLst>
                                  <p:childTnLst>
                                    <p:anim calcmode="lin" valueType="num">
                                      <p:cBhvr additive="base">
                                        <p:cTn id="77" dur="1000"/>
                                        <p:tgtEl>
                                          <p:spTgt spid="16"/>
                                        </p:tgtEl>
                                        <p:attrNameLst>
                                          <p:attrName>ppt_x</p:attrName>
                                        </p:attrNameLst>
                                      </p:cBhvr>
                                      <p:tavLst>
                                        <p:tav tm="0">
                                          <p:val>
                                            <p:strVal val="ppt_x"/>
                                          </p:val>
                                        </p:tav>
                                        <p:tav tm="100000">
                                          <p:val>
                                            <p:strVal val="ppt_x"/>
                                          </p:val>
                                        </p:tav>
                                      </p:tavLst>
                                    </p:anim>
                                    <p:anim calcmode="lin" valueType="num">
                                      <p:cBhvr additive="base">
                                        <p:cTn id="78" dur="1000"/>
                                        <p:tgtEl>
                                          <p:spTgt spid="16"/>
                                        </p:tgtEl>
                                        <p:attrNameLst>
                                          <p:attrName>ppt_y</p:attrName>
                                        </p:attrNameLst>
                                      </p:cBhvr>
                                      <p:tavLst>
                                        <p:tav tm="0">
                                          <p:val>
                                            <p:strVal val="ppt_y"/>
                                          </p:val>
                                        </p:tav>
                                        <p:tav tm="100000">
                                          <p:val>
                                            <p:strVal val="1+ppt_h/2"/>
                                          </p:val>
                                        </p:tav>
                                      </p:tavLst>
                                    </p:anim>
                                    <p:set>
                                      <p:cBhvr>
                                        <p:cTn id="79" dur="1" fill="hold">
                                          <p:stCondLst>
                                            <p:cond delay="999"/>
                                          </p:stCondLst>
                                        </p:cTn>
                                        <p:tgtEl>
                                          <p:spTgt spid="16"/>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hidden"/>
                                      </p:to>
                                    </p:set>
                                  </p:childTnLst>
                                </p:cTn>
                              </p:par>
                              <p:par>
                                <p:cTn id="82" presetID="44" presetClass="path" presetSubtype="0" accel="50000" decel="50000" fill="hold" nodeType="withEffect">
                                  <p:stCondLst>
                                    <p:cond delay="0"/>
                                  </p:stCondLst>
                                  <p:childTnLst>
                                    <p:animMotion origin="layout" path="M 1.11022E-16 7.40741E-7 L 0.0599 -0.15617 C 0.0724 -0.18982 0.09149 -0.20957 0.11094 -0.20957 C 0.13351 -0.20957 0.15139 -0.18982 0.16406 -0.15617 L 0.225 7.40741E-7 " pathEditMode="relative" rAng="0" ptsTypes="FffFF">
                                      <p:cBhvr>
                                        <p:cTn id="83" dur="1000" fill="hold"/>
                                        <p:tgtEl>
                                          <p:spTgt spid="1030"/>
                                        </p:tgtEl>
                                        <p:attrNameLst>
                                          <p:attrName>ppt_x</p:attrName>
                                          <p:attrName>ppt_y</p:attrName>
                                        </p:attrNameLst>
                                      </p:cBhvr>
                                      <p:rCtr x="11250" y="-10494"/>
                                    </p:animMotion>
                                  </p:childTnLst>
                                </p:cTn>
                              </p:par>
                            </p:childTnLst>
                          </p:cTn>
                        </p:par>
                        <p:par>
                          <p:cTn id="84" fill="hold">
                            <p:stCondLst>
                              <p:cond delay="1000"/>
                            </p:stCondLst>
                            <p:childTnLst>
                              <p:par>
                                <p:cTn id="85" presetID="63" presetClass="path" presetSubtype="0" accel="50000" decel="50000" fill="hold" nodeType="afterEffect">
                                  <p:stCondLst>
                                    <p:cond delay="0"/>
                                  </p:stCondLst>
                                  <p:childTnLst>
                                    <p:animMotion origin="layout" path="M 0.225 -4.44444E-6 L 0.50834 -4.44444E-6 " pathEditMode="relative" rAng="0" ptsTypes="AA">
                                      <p:cBhvr>
                                        <p:cTn id="86" dur="2000" fill="hold"/>
                                        <p:tgtEl>
                                          <p:spTgt spid="1030"/>
                                        </p:tgtEl>
                                        <p:attrNameLst>
                                          <p:attrName>ppt_x</p:attrName>
                                          <p:attrName>ppt_y</p:attrName>
                                        </p:attrNameLst>
                                      </p:cBhvr>
                                      <p:rCtr x="14167" y="0"/>
                                    </p:animMotion>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8"/>
                    </p:tgtEl>
                  </p:cond>
                </p:stCondLst>
                <p:endSync evt="end" delay="0">
                  <p:rtn val="all"/>
                </p:endSync>
                <p:childTnLst>
                  <p:par>
                    <p:cTn id="88" fill="hold">
                      <p:stCondLst>
                        <p:cond delay="0"/>
                      </p:stCondLst>
                      <p:childTnLst>
                        <p:par>
                          <p:cTn id="89" fill="hold">
                            <p:stCondLst>
                              <p:cond delay="0"/>
                            </p:stCondLst>
                            <p:childTnLst>
                              <p:par>
                                <p:cTn id="90" presetID="2" presetClass="exit" presetSubtype="4" fill="hold" nodeType="withEffect">
                                  <p:stCondLst>
                                    <p:cond delay="0"/>
                                  </p:stCondLst>
                                  <p:childTnLst>
                                    <p:anim calcmode="lin" valueType="num">
                                      <p:cBhvr additive="base">
                                        <p:cTn id="91" dur="1000"/>
                                        <p:tgtEl>
                                          <p:spTgt spid="18"/>
                                        </p:tgtEl>
                                        <p:attrNameLst>
                                          <p:attrName>ppt_x</p:attrName>
                                        </p:attrNameLst>
                                      </p:cBhvr>
                                      <p:tavLst>
                                        <p:tav tm="0">
                                          <p:val>
                                            <p:strVal val="ppt_x"/>
                                          </p:val>
                                        </p:tav>
                                        <p:tav tm="100000">
                                          <p:val>
                                            <p:strVal val="ppt_x"/>
                                          </p:val>
                                        </p:tav>
                                      </p:tavLst>
                                    </p:anim>
                                    <p:anim calcmode="lin" valueType="num">
                                      <p:cBhvr additive="base">
                                        <p:cTn id="92" dur="1000"/>
                                        <p:tgtEl>
                                          <p:spTgt spid="18"/>
                                        </p:tgtEl>
                                        <p:attrNameLst>
                                          <p:attrName>ppt_y</p:attrName>
                                        </p:attrNameLst>
                                      </p:cBhvr>
                                      <p:tavLst>
                                        <p:tav tm="0">
                                          <p:val>
                                            <p:strVal val="ppt_y"/>
                                          </p:val>
                                        </p:tav>
                                        <p:tav tm="100000">
                                          <p:val>
                                            <p:strVal val="1+ppt_h/2"/>
                                          </p:val>
                                        </p:tav>
                                      </p:tavLst>
                                    </p:anim>
                                    <p:set>
                                      <p:cBhvr>
                                        <p:cTn id="93" dur="1" fill="hold">
                                          <p:stCondLst>
                                            <p:cond delay="999"/>
                                          </p:stCondLst>
                                        </p:cTn>
                                        <p:tgtEl>
                                          <p:spTgt spid="18"/>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63" presetClass="path" presetSubtype="0" accel="50000" decel="50000" fill="hold" nodeType="withEffect">
                                  <p:stCondLst>
                                    <p:cond delay="0"/>
                                  </p:stCondLst>
                                  <p:childTnLst>
                                    <p:animMotion origin="layout" path="M -3.61111E-6 -2.22222E-6 L 0.32483 0.01204 " pathEditMode="relative" rAng="0" ptsTypes="AA">
                                      <p:cBhvr>
                                        <p:cTn id="97" dur="2000" fill="hold"/>
                                        <p:tgtEl>
                                          <p:spTgt spid="17"/>
                                        </p:tgtEl>
                                        <p:attrNameLst>
                                          <p:attrName>ppt_x</p:attrName>
                                          <p:attrName>ppt_y</p:attrName>
                                        </p:attrNameLst>
                                      </p:cBhvr>
                                      <p:rCtr x="16233" y="586"/>
                                    </p:animMotion>
                                  </p:childTnLst>
                                </p:cTn>
                              </p:par>
                            </p:childTnLst>
                          </p:cTn>
                        </p:par>
                        <p:par>
                          <p:cTn id="98" fill="hold">
                            <p:stCondLst>
                              <p:cond delay="2000"/>
                            </p:stCondLst>
                            <p:childTnLst>
                              <p:par>
                                <p:cTn id="99"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100" dur="500" fill="hold"/>
                                        <p:tgtEl>
                                          <p:spTgt spid="17"/>
                                        </p:tgtEl>
                                        <p:attrNameLst>
                                          <p:attrName>ppt_x</p:attrName>
                                          <p:attrName>ppt_y</p:attrName>
                                        </p:attrNameLst>
                                      </p:cBhvr>
                                      <p:rCtr x="9583" y="-8858"/>
                                    </p:animMotion>
                                  </p:childTnLst>
                                </p:cTn>
                              </p:par>
                            </p:childTnLst>
                          </p:cTn>
                        </p:par>
                        <p:par>
                          <p:cTn id="101" fill="hold">
                            <p:stCondLst>
                              <p:cond delay="2500"/>
                            </p:stCondLst>
                            <p:childTnLst>
                              <p:par>
                                <p:cTn id="102" presetID="63" presetClass="path" presetSubtype="0" accel="50000" decel="50000" fill="hold" nodeType="afterEffect">
                                  <p:stCondLst>
                                    <p:cond delay="0"/>
                                  </p:stCondLst>
                                  <p:childTnLst>
                                    <p:animMotion origin="layout" path="M 0.50816 -2.22222E-6 L 0.75816 -2.22222E-6 " pathEditMode="relative" rAng="0" ptsTypes="AA">
                                      <p:cBhvr>
                                        <p:cTn id="103"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4" fill="hold" nodeType="withEffect">
                                  <p:stCondLst>
                                    <p:cond delay="0"/>
                                  </p:stCondLst>
                                  <p:childTnLst>
                                    <p:anim calcmode="lin" valueType="num">
                                      <p:cBhvr additive="base">
                                        <p:cTn id="108" dur="1000"/>
                                        <p:tgtEl>
                                          <p:spTgt spid="24"/>
                                        </p:tgtEl>
                                        <p:attrNameLst>
                                          <p:attrName>ppt_x</p:attrName>
                                        </p:attrNameLst>
                                      </p:cBhvr>
                                      <p:tavLst>
                                        <p:tav tm="0">
                                          <p:val>
                                            <p:strVal val="ppt_x"/>
                                          </p:val>
                                        </p:tav>
                                        <p:tav tm="100000">
                                          <p:val>
                                            <p:strVal val="ppt_x"/>
                                          </p:val>
                                        </p:tav>
                                      </p:tavLst>
                                    </p:anim>
                                    <p:anim calcmode="lin" valueType="num">
                                      <p:cBhvr additive="base">
                                        <p:cTn id="109" dur="1000"/>
                                        <p:tgtEl>
                                          <p:spTgt spid="24"/>
                                        </p:tgtEl>
                                        <p:attrNameLst>
                                          <p:attrName>ppt_y</p:attrName>
                                        </p:attrNameLst>
                                      </p:cBhvr>
                                      <p:tavLst>
                                        <p:tav tm="0">
                                          <p:val>
                                            <p:strVal val="ppt_y"/>
                                          </p:val>
                                        </p:tav>
                                        <p:tav tm="100000">
                                          <p:val>
                                            <p:strVal val="1+ppt_h/2"/>
                                          </p:val>
                                        </p:tav>
                                      </p:tavLst>
                                    </p:anim>
                                    <p:set>
                                      <p:cBhvr>
                                        <p:cTn id="110" dur="1" fill="hold">
                                          <p:stCondLst>
                                            <p:cond delay="999"/>
                                          </p:stCondLst>
                                        </p:cTn>
                                        <p:tgtEl>
                                          <p:spTgt spid="2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hidden"/>
                                      </p:to>
                                    </p:set>
                                  </p:childTnLst>
                                </p:cTn>
                              </p:par>
                              <p:par>
                                <p:cTn id="113" presetID="44" presetClass="path" presetSubtype="0" accel="50000" decel="50000" fill="hold" nodeType="withEffect">
                                  <p:stCondLst>
                                    <p:cond delay="0"/>
                                  </p:stCondLst>
                                  <p:childTnLst>
                                    <p:animMotion origin="layout" path="M 2.5E-6 3.33333E-6 L 0.07066 -0.14815 C 0.08559 -0.18148 0.10764 -0.19908 0.13073 -0.19908 C 0.15712 -0.19908 0.17812 -0.18148 0.19305 -0.14815 L 0.26406 3.33333E-6 " pathEditMode="relative" rAng="0" ptsTypes="FffFF">
                                      <p:cBhvr>
                                        <p:cTn id="114" dur="1000" fill="hold"/>
                                        <p:tgtEl>
                                          <p:spTgt spid="20"/>
                                        </p:tgtEl>
                                        <p:attrNameLst>
                                          <p:attrName>ppt_x</p:attrName>
                                          <p:attrName>ppt_y</p:attrName>
                                        </p:attrNameLst>
                                      </p:cBhvr>
                                      <p:rCtr x="13194" y="-9969"/>
                                    </p:animMotion>
                                  </p:childTnLst>
                                </p:cTn>
                              </p:par>
                            </p:childTnLst>
                          </p:cTn>
                        </p:par>
                        <p:par>
                          <p:cTn id="115" fill="hold">
                            <p:stCondLst>
                              <p:cond delay="1000"/>
                            </p:stCondLst>
                            <p:childTnLst>
                              <p:par>
                                <p:cTn id="116" presetID="63" presetClass="path" presetSubtype="0" accel="50000" decel="50000" fill="hold" nodeType="afterEffect">
                                  <p:stCondLst>
                                    <p:cond delay="0"/>
                                  </p:stCondLst>
                                  <p:childTnLst>
                                    <p:animMotion origin="layout" path="M 0.25573 2.71605E-6 L 0.50573 2.71605E-6 " pathEditMode="relative" rAng="0" ptsTypes="AA">
                                      <p:cBhvr>
                                        <p:cTn id="117" dur="2000" fill="hold"/>
                                        <p:tgtEl>
                                          <p:spTgt spid="20"/>
                                        </p:tgtEl>
                                        <p:attrNameLst>
                                          <p:attrName>ppt_x</p:attrName>
                                          <p:attrName>ppt_y</p:attrName>
                                        </p:attrNameLst>
                                      </p:cBhvr>
                                      <p:rCtr x="12500" y="0"/>
                                    </p:animMotion>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2" presetClass="exit" presetSubtype="4" fill="hold" nodeType="withEffect">
                                  <p:stCondLst>
                                    <p:cond delay="0"/>
                                  </p:stCondLst>
                                  <p:childTnLst>
                                    <p:anim calcmode="lin" valueType="num">
                                      <p:cBhvr additive="base">
                                        <p:cTn id="122" dur="1000"/>
                                        <p:tgtEl>
                                          <p:spTgt spid="26"/>
                                        </p:tgtEl>
                                        <p:attrNameLst>
                                          <p:attrName>ppt_x</p:attrName>
                                        </p:attrNameLst>
                                      </p:cBhvr>
                                      <p:tavLst>
                                        <p:tav tm="0">
                                          <p:val>
                                            <p:strVal val="ppt_x"/>
                                          </p:val>
                                        </p:tav>
                                        <p:tav tm="100000">
                                          <p:val>
                                            <p:strVal val="ppt_x"/>
                                          </p:val>
                                        </p:tav>
                                      </p:tavLst>
                                    </p:anim>
                                    <p:anim calcmode="lin" valueType="num">
                                      <p:cBhvr additive="base">
                                        <p:cTn id="123" dur="1000"/>
                                        <p:tgtEl>
                                          <p:spTgt spid="26"/>
                                        </p:tgtEl>
                                        <p:attrNameLst>
                                          <p:attrName>ppt_y</p:attrName>
                                        </p:attrNameLst>
                                      </p:cBhvr>
                                      <p:tavLst>
                                        <p:tav tm="0">
                                          <p:val>
                                            <p:strVal val="ppt_y"/>
                                          </p:val>
                                        </p:tav>
                                        <p:tav tm="100000">
                                          <p:val>
                                            <p:strVal val="1+ppt_h/2"/>
                                          </p:val>
                                        </p:tav>
                                      </p:tavLst>
                                    </p:anim>
                                    <p:set>
                                      <p:cBhvr>
                                        <p:cTn id="124" dur="1" fill="hold">
                                          <p:stCondLst>
                                            <p:cond delay="999"/>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63" presetClass="path" presetSubtype="0" accel="50000" decel="50000" fill="hold" nodeType="withEffect">
                                  <p:stCondLst>
                                    <p:cond delay="0"/>
                                  </p:stCondLst>
                                  <p:childTnLst>
                                    <p:animMotion origin="layout" path="M 0 0 L 0.25 0 E" pathEditMode="relative" ptsTypes="">
                                      <p:cBhvr>
                                        <p:cTn id="128" dur="2000" fill="hold"/>
                                        <p:tgtEl>
                                          <p:spTgt spid="25"/>
                                        </p:tgtEl>
                                        <p:attrNameLst>
                                          <p:attrName>ppt_x</p:attrName>
                                          <p:attrName>ppt_y</p:attrName>
                                        </p:attrNameLst>
                                      </p:cBhvr>
                                    </p:animMotion>
                                  </p:childTnLst>
                                </p:cTn>
                              </p:par>
                            </p:childTnLst>
                          </p:cTn>
                        </p:par>
                        <p:par>
                          <p:cTn id="129" fill="hold">
                            <p:stCondLst>
                              <p:cond delay="2000"/>
                            </p:stCondLst>
                            <p:childTnLst>
                              <p:par>
                                <p:cTn id="130" presetID="44" presetClass="path" presetSubtype="0" accel="50000" decel="50000" fill="hold" nodeType="afterEffect">
                                  <p:stCondLst>
                                    <p:cond delay="0"/>
                                  </p:stCondLst>
                                  <p:childTnLst>
                                    <p:animMotion origin="layout" path="M 0.25 3.33333E-6 L 0.29896 -0.09507 C 0.3092 -0.11574 0.32465 -0.12686 0.34062 -0.12686 C 0.35902 -0.12686 0.37378 -0.11574 0.38402 -0.09507 L 0.43333 3.33333E-6 " pathEditMode="relative" rAng="0" ptsTypes="FffFF">
                                      <p:cBhvr>
                                        <p:cTn id="131" dur="500" fill="hold"/>
                                        <p:tgtEl>
                                          <p:spTgt spid="25"/>
                                        </p:tgtEl>
                                        <p:attrNameLst>
                                          <p:attrName>ppt_x</p:attrName>
                                          <p:attrName>ppt_y</p:attrName>
                                        </p:attrNameLst>
                                      </p:cBhvr>
                                      <p:rCtr x="9167" y="-6358"/>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42639 -3.33333E-6 L 0.67639 -3.33333E-6 " pathEditMode="relative" rAng="0" ptsTypes="AA">
                                      <p:cBhvr>
                                        <p:cTn id="134" dur="2000" fill="hold"/>
                                        <p:tgtEl>
                                          <p:spTgt spid="25"/>
                                        </p:tgtEl>
                                        <p:attrNameLst>
                                          <p:attrName>ppt_x</p:attrName>
                                          <p:attrName>ppt_y</p:attrName>
                                        </p:attrNameLst>
                                      </p:cBhvr>
                                      <p:rCtr x="12500" y="0"/>
                                    </p:animMotion>
                                  </p:childTnLst>
                                </p:cTn>
                              </p:par>
                            </p:childTnLst>
                          </p:cTn>
                        </p:par>
                      </p:childTnLst>
                    </p:cTn>
                  </p:par>
                </p:childTnLst>
              </p:cTn>
              <p:nextCondLst>
                <p:cond evt="onClick" delay="0">
                  <p:tgtEl>
                    <p:spTgt spid="26"/>
                  </p:tgtEl>
                </p:cond>
              </p:nextCondLst>
            </p:seq>
          </p:childTnLst>
        </p:cTn>
      </p:par>
    </p:tnLst>
    <p:bldLst>
      <p:bldP spid="21" grpId="0" animBg="1"/>
      <p:bldP spid="22" grpId="0" animBg="1"/>
      <p:bldP spid="23" grpId="0" animBg="1"/>
      <p:bldP spid="27"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45078"/>
            <a:ext cx="8859154" cy="931024"/>
          </a:xfrm>
          <a:prstGeom prst="rect">
            <a:avLst/>
          </a:prstGeom>
        </p:spPr>
        <p:txBody>
          <a:bodyPr wrap="square" lIns="68580" tIns="34290" rIns="68580" bIns="34290">
            <a:spAutoFit/>
          </a:bodyPr>
          <a:lstStyle/>
          <a:p>
            <a:pPr algn="just"/>
            <a:r>
              <a:rPr lang="pt-BR" sz="2800" b="1" smtClean="0">
                <a:solidFill>
                  <a:srgbClr val="002060"/>
                </a:solidFill>
              </a:rPr>
              <a:t>2</a:t>
            </a:r>
            <a:r>
              <a:rPr lang="pt-BR" sz="2800" b="1" smtClean="0">
                <a:solidFill>
                  <a:srgbClr val="002060"/>
                </a:solidFill>
              </a:rPr>
              <a:t>. </a:t>
            </a:r>
            <a:r>
              <a:rPr lang="pt-BR" sz="2800" b="1" smtClean="0">
                <a:solidFill>
                  <a:srgbClr val="002060"/>
                </a:solidFill>
              </a:rPr>
              <a:t>Kịch bản về sự thay đổi thiên nhiên châu Nam Cực khi có biến đổi khí hậu toàn cầu</a:t>
            </a:r>
            <a:endParaRPr lang="en-US" sz="2800" i="1" u="sng">
              <a:solidFill>
                <a:srgbClr val="002060"/>
              </a:solidFill>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 xmlns:a16="http://schemas.microsoft.com/office/drawing/2014/main" id="{83943E22-6FC5-4857-96F1-DB4BDF369685}"/>
              </a:ext>
            </a:extLst>
          </p:cNvPr>
          <p:cNvSpPr/>
          <p:nvPr/>
        </p:nvSpPr>
        <p:spPr>
          <a:xfrm>
            <a:off x="381000" y="1733550"/>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 Ngoài biến đổi khí hậu toàn cầu, em có biết những nguyên nhân nào cũng góp phần làm thay đổi thiên nhiên châu Nam Cực?</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1642"/>
            <a:ext cx="750409" cy="814956"/>
          </a:xfrm>
          <a:prstGeom prst="rect">
            <a:avLst/>
          </a:prstGeom>
        </p:spPr>
      </p:pic>
      <p:sp>
        <p:nvSpPr>
          <p:cNvPr id="12" name="Rectangle: Rounded Corners 7">
            <a:extLst>
              <a:ext uri="{FF2B5EF4-FFF2-40B4-BE49-F238E27FC236}">
                <a16:creationId xmlns="" xmlns:a16="http://schemas.microsoft.com/office/drawing/2014/main" id="{83943E22-6FC5-4857-96F1-DB4BDF369685}"/>
              </a:ext>
            </a:extLst>
          </p:cNvPr>
          <p:cNvSpPr/>
          <p:nvPr/>
        </p:nvSpPr>
        <p:spPr>
          <a:xfrm>
            <a:off x="381000" y="1734458"/>
            <a:ext cx="8305800" cy="1981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b="1" i="1" smtClean="0">
                <a:solidFill>
                  <a:srgbClr val="0000FF"/>
                </a:solidFill>
                <a:cs typeface="Arial" pitchFamily="34" charset="0"/>
              </a:rPr>
              <a:t> 	</a:t>
            </a:r>
            <a:r>
              <a:rPr lang="en-US" sz="2800" b="1" i="1" smtClean="0">
                <a:solidFill>
                  <a:srgbClr val="0000FF"/>
                </a:solidFill>
              </a:rPr>
              <a:t> Em đã làm gì để cùng góp phần hạn chế sự biến đổi khí hậu toàn cầu ở địa phương nơi em sinh sống?</a:t>
            </a:r>
            <a:endParaRPr kumimoji="0" lang="en-US" sz="2700" b="1" i="1" u="none" strike="noStrike" kern="1200" cap="none" spc="0" normalizeH="0" baseline="0" noProof="0" dirty="0">
              <a:ln>
                <a:noFill/>
              </a:ln>
              <a:solidFill>
                <a:srgbClr val="0000FF"/>
              </a:solidFill>
              <a:uLnTx/>
              <a:uFillTx/>
              <a:cs typeface="Arial" pitchFamily="34" charset="0"/>
            </a:endParaRPr>
          </a:p>
        </p:txBody>
      </p:sp>
      <p:pic>
        <p:nvPicPr>
          <p:cNvPr id="14" name="Picture 13">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532411" y="1352550"/>
            <a:ext cx="750409" cy="814956"/>
          </a:xfrm>
          <a:prstGeom prst="rect">
            <a:avLst/>
          </a:prstGeom>
        </p:spPr>
      </p:pic>
      <p:sp>
        <p:nvSpPr>
          <p:cNvPr id="10" name="TextBox 9"/>
          <p:cNvSpPr txBox="1"/>
          <p:nvPr/>
        </p:nvSpPr>
        <p:spPr>
          <a:xfrm>
            <a:off x="171450" y="21527"/>
            <a:ext cx="8789670" cy="530915"/>
          </a:xfrm>
          <a:prstGeom prst="rect">
            <a:avLst/>
          </a:prstGeom>
          <a:noFill/>
        </p:spPr>
        <p:txBody>
          <a:bodyPr wrap="square" lIns="68580" tIns="34290" rIns="68580" bIns="34290" rtlCol="0">
            <a:spAutoFit/>
          </a:bodyPr>
          <a:lstStyle/>
          <a:p>
            <a:pPr algn="ctr"/>
            <a:r>
              <a:rPr lang="en-US" sz="3000" b="1" smtClean="0">
                <a:solidFill>
                  <a:srgbClr val="007A37"/>
                </a:solidFill>
                <a:latin typeface="Arial" pitchFamily="34" charset="0"/>
                <a:cs typeface="Arial" pitchFamily="34" charset="0"/>
              </a:rPr>
              <a:t>Bài </a:t>
            </a:r>
            <a:r>
              <a:rPr lang="en-US" sz="3000" b="1" smtClean="0">
                <a:solidFill>
                  <a:srgbClr val="007A37"/>
                </a:solidFill>
                <a:latin typeface="Arial" pitchFamily="34" charset="0"/>
                <a:cs typeface="Arial" pitchFamily="34" charset="0"/>
              </a:rPr>
              <a:t>23. THIÊN NHIÊN CHÂU </a:t>
            </a:r>
            <a:r>
              <a:rPr lang="en-US" sz="3000" b="1" smtClean="0">
                <a:solidFill>
                  <a:srgbClr val="007A37"/>
                </a:solidFill>
                <a:latin typeface="Arial" pitchFamily="34" charset="0"/>
                <a:cs typeface="Arial" pitchFamily="34" charset="0"/>
              </a:rPr>
              <a:t>NAM CỰC (tiết 2)</a:t>
            </a:r>
            <a:endParaRPr lang="en-US" sz="30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ppt_x</p:attrName>
                                        </p:attrNameLst>
                                      </p:cBhvr>
                                      <p:tavLst>
                                        <p:tav tm="0">
                                          <p:val>
                                            <p:strVal val="#ppt_x-.2"/>
                                          </p:val>
                                        </p:tav>
                                        <p:tav tm="100000">
                                          <p:val>
                                            <p:strVal val="#ppt_x"/>
                                          </p:val>
                                        </p:tav>
                                      </p:tavLst>
                                    </p:anim>
                                    <p:anim calcmode="lin" valueType="num">
                                      <p:cBhvr>
                                        <p:cTn id="1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9"/>
                                        </p:tgtEl>
                                        <p:attrNameLst>
                                          <p:attrName>ppt_x</p:attrName>
                                        </p:attrNameLst>
                                      </p:cBhvr>
                                      <p:tavLst>
                                        <p:tav tm="0">
                                          <p:val>
                                            <p:strVal val="ppt_x"/>
                                          </p:val>
                                        </p:tav>
                                        <p:tav tm="100000">
                                          <p:val>
                                            <p:strVal val="ppt_x-.2"/>
                                          </p:val>
                                        </p:tav>
                                      </p:tavLst>
                                    </p:anim>
                                    <p:anim calcmode="lin" valueType="num">
                                      <p:cBhvr>
                                        <p:cTn id="19" dur="1000"/>
                                        <p:tgtEl>
                                          <p:spTgt spid="19"/>
                                        </p:tgtEl>
                                        <p:attrNameLst>
                                          <p:attrName>ppt_y</p:attrName>
                                        </p:attrNameLst>
                                      </p:cBhvr>
                                      <p:tavLst>
                                        <p:tav tm="0">
                                          <p:val>
                                            <p:strVal val="ppt_y"/>
                                          </p:val>
                                        </p:tav>
                                        <p:tav tm="100000">
                                          <p:val>
                                            <p:strVal val="ppt_y"/>
                                          </p:val>
                                        </p:tav>
                                      </p:tavLst>
                                    </p:anim>
                                    <p:animEffect transition="out" filter="fade">
                                      <p:cBhvr>
                                        <p:cTn id="20" dur="1000"/>
                                        <p:tgtEl>
                                          <p:spTgt spid="19"/>
                                        </p:tgtEl>
                                      </p:cBhvr>
                                    </p:animEffect>
                                    <p:set>
                                      <p:cBhvr>
                                        <p:cTn id="21" dur="1" fill="hold">
                                          <p:stCondLst>
                                            <p:cond delay="999"/>
                                          </p:stCondLst>
                                        </p:cTn>
                                        <p:tgtEl>
                                          <p:spTgt spid="19"/>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6"/>
                                        </p:tgtEl>
                                        <p:attrNameLst>
                                          <p:attrName>ppt_x</p:attrName>
                                        </p:attrNameLst>
                                      </p:cBhvr>
                                      <p:tavLst>
                                        <p:tav tm="0">
                                          <p:val>
                                            <p:strVal val="ppt_x"/>
                                          </p:val>
                                        </p:tav>
                                        <p:tav tm="100000">
                                          <p:val>
                                            <p:strVal val="ppt_x-.2"/>
                                          </p:val>
                                        </p:tav>
                                      </p:tavLst>
                                    </p:anim>
                                    <p:anim calcmode="lin" valueType="num">
                                      <p:cBhvr>
                                        <p:cTn id="24" dur="1000"/>
                                        <p:tgtEl>
                                          <p:spTgt spid="16"/>
                                        </p:tgtEl>
                                        <p:attrNameLst>
                                          <p:attrName>ppt_y</p:attrName>
                                        </p:attrNameLst>
                                      </p:cBhvr>
                                      <p:tavLst>
                                        <p:tav tm="0">
                                          <p:val>
                                            <p:strVal val="ppt_y"/>
                                          </p:val>
                                        </p:tav>
                                        <p:tav tm="100000">
                                          <p:val>
                                            <p:strVal val="ppt_y"/>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4"/>
                                        </p:tgtEl>
                                        <p:attrNameLst>
                                          <p:attrName>ppt_x</p:attrName>
                                        </p:attrNameLst>
                                      </p:cBhvr>
                                      <p:tavLst>
                                        <p:tav tm="0">
                                          <p:val>
                                            <p:strVal val="ppt_x"/>
                                          </p:val>
                                        </p:tav>
                                        <p:tav tm="100000">
                                          <p:val>
                                            <p:strVal val="ppt_x-.2"/>
                                          </p:val>
                                        </p:tav>
                                      </p:tavLst>
                                    </p:anim>
                                    <p:anim calcmode="lin" valueType="num">
                                      <p:cBhvr>
                                        <p:cTn id="43" dur="1000"/>
                                        <p:tgtEl>
                                          <p:spTgt spid="14"/>
                                        </p:tgtEl>
                                        <p:attrNameLst>
                                          <p:attrName>ppt_y</p:attrName>
                                        </p:attrNameLst>
                                      </p:cBhvr>
                                      <p:tavLst>
                                        <p:tav tm="0">
                                          <p:val>
                                            <p:strVal val="ppt_y"/>
                                          </p:val>
                                        </p:tav>
                                        <p:tav tm="100000">
                                          <p:val>
                                            <p:strVal val="ppt_y"/>
                                          </p:val>
                                        </p:tav>
                                      </p:tavLst>
                                    </p:anim>
                                    <p:animEffect transition="out" filter="fade">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2"/>
                                        </p:tgtEl>
                                        <p:attrNameLst>
                                          <p:attrName>ppt_x</p:attrName>
                                        </p:attrNameLst>
                                      </p:cBhvr>
                                      <p:tavLst>
                                        <p:tav tm="0">
                                          <p:val>
                                            <p:strVal val="ppt_x"/>
                                          </p:val>
                                        </p:tav>
                                        <p:tav tm="100000">
                                          <p:val>
                                            <p:strVal val="ppt_x-.2"/>
                                          </p:val>
                                        </p:tav>
                                      </p:tavLst>
                                    </p:anim>
                                    <p:anim calcmode="lin" valueType="num">
                                      <p:cBhvr>
                                        <p:cTn id="48" dur="1000"/>
                                        <p:tgtEl>
                                          <p:spTgt spid="12"/>
                                        </p:tgtEl>
                                        <p:attrNameLst>
                                          <p:attrName>ppt_y</p:attrName>
                                        </p:attrNameLst>
                                      </p:cBhvr>
                                      <p:tavLst>
                                        <p:tav tm="0">
                                          <p:val>
                                            <p:strVal val="ppt_y"/>
                                          </p:val>
                                        </p:tav>
                                        <p:tav tm="100000">
                                          <p:val>
                                            <p:strVal val="ppt_y"/>
                                          </p:val>
                                        </p:tav>
                                      </p:tavLst>
                                    </p:anim>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xmlns="" val="0"/>
              </a:ext>
            </a:extLst>
          </a:blip>
          <a:srcRect l="300" t="-267" r="-300" b="37715"/>
          <a:stretch/>
        </p:blipFill>
        <p:spPr bwMode="auto">
          <a:xfrm>
            <a:off x="152400" y="535132"/>
            <a:ext cx="8846128" cy="4475018"/>
          </a:xfrm>
          <a:prstGeom prst="rect">
            <a:avLst/>
          </a:prstGeom>
          <a:noFill/>
          <a:ln>
            <a:noFill/>
          </a:ln>
          <a:extLst>
            <a:ext uri="{53640926-AAD7-44D8-BBD7-CCE9431645EC}">
              <a14:shadowObscured xmlns:a14="http://schemas.microsoft.com/office/drawing/2010/main" xmlns=""/>
            </a:ext>
          </a:extLst>
        </p:spPr>
      </p:pic>
      <p:sp>
        <p:nvSpPr>
          <p:cNvPr id="6" name="Rectangle: Rounded Corners 27">
            <a:extLst>
              <a:ext uri="{FF2B5EF4-FFF2-40B4-BE49-F238E27FC236}">
                <a16:creationId xmlns:a16="http://schemas.microsoft.com/office/drawing/2014/main" xmlns="" id="{75512AD6-D9BF-4054-B9FA-D2B0850D643A}"/>
              </a:ext>
            </a:extLst>
          </p:cNvPr>
          <p:cNvSpPr/>
          <p:nvPr/>
        </p:nvSpPr>
        <p:spPr>
          <a:xfrm>
            <a:off x="2299129" y="57150"/>
            <a:ext cx="4309490" cy="485449"/>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b="1" dirty="0" smtClean="0">
                <a:latin typeface="+mj-lt"/>
                <a:ea typeface="#9Slide03 Roboto Bold" panose="02000000000000000000" pitchFamily="2" charset="0"/>
              </a:rPr>
              <a:t>Tiếng gọi từ </a:t>
            </a:r>
            <a:r>
              <a:rPr lang="en-US" sz="2800" b="1" dirty="0" err="1" smtClean="0">
                <a:latin typeface="+mj-lt"/>
                <a:ea typeface="#9Slide03 Roboto Bold" panose="02000000000000000000" pitchFamily="2" charset="0"/>
              </a:rPr>
              <a:t>châu</a:t>
            </a:r>
            <a:r>
              <a:rPr lang="en-US" sz="2800" b="1" dirty="0" smtClean="0">
                <a:latin typeface="+mj-lt"/>
                <a:ea typeface="#9Slide03 Roboto Bold" panose="02000000000000000000" pitchFamily="2" charset="0"/>
              </a:rPr>
              <a:t> Nam Cực</a:t>
            </a:r>
            <a:endParaRPr lang="en-US" sz="2800" b="1" dirty="0">
              <a:latin typeface="+mj-lt"/>
              <a:ea typeface="#9Slide03 Roboto Bold" panose="02000000000000000000" pitchFamily="2" charset="0"/>
            </a:endParaRPr>
          </a:p>
        </p:txBody>
      </p:sp>
    </p:spTree>
    <p:extLst>
      <p:ext uri="{BB962C8B-B14F-4D97-AF65-F5344CB8AC3E}">
        <p14:creationId xmlns:p14="http://schemas.microsoft.com/office/powerpoint/2010/main" xmlns="" val="307990068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xmlns="" id="{5B22108E-5406-4A69-8B7D-01025EF0FC2A}"/>
              </a:ext>
            </a:extLst>
          </p:cNvPr>
          <p:cNvSpPr>
            <a:spLocks noChangeArrowheads="1"/>
          </p:cNvSpPr>
          <p:nvPr/>
        </p:nvSpPr>
        <p:spPr bwMode="auto">
          <a:xfrm>
            <a:off x="250500" y="527261"/>
            <a:ext cx="5520561" cy="4293483"/>
          </a:xfrm>
          <a:prstGeom prst="rect">
            <a:avLst/>
          </a:prstGeom>
          <a:noFill/>
          <a:ln w="12700">
            <a:solidFill>
              <a:schemeClr val="accent5">
                <a:lumMod val="75000"/>
              </a:schemeClr>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a:solidFill>
                  <a:srgbClr val="FF0000"/>
                </a:solidFill>
                <a:cs typeface="Times New Roman" panose="02020603050405020304" pitchFamily="18" charset="0"/>
              </a:rPr>
              <a:t>Nước biển dâng và nỗi lo Việt Nam</a:t>
            </a:r>
            <a:endParaRPr lang="vi-VN" altLang="en-US" sz="2100" b="1">
              <a:solidFill>
                <a:srgbClr val="FF0000"/>
              </a:solidFill>
              <a:cs typeface="Times New Roman" panose="02020603050405020304" pitchFamily="18" charset="0"/>
            </a:endParaRPr>
          </a:p>
          <a:p>
            <a:pPr algn="just"/>
            <a:r>
              <a:rPr lang="vi-VN" altLang="en-US" sz="2100">
                <a:solidFill>
                  <a:srgbClr val="002060"/>
                </a:solidFill>
                <a:cs typeface="Times New Roman" panose="02020603050405020304" pitchFamily="18" charset="0"/>
              </a:rPr>
              <a:t>N</a:t>
            </a:r>
            <a:r>
              <a:rPr lang="en-US" altLang="en-US" sz="2100">
                <a:solidFill>
                  <a:srgbClr val="002060"/>
                </a:solidFill>
                <a:cs typeface="Times New Roman" panose="02020603050405020304" pitchFamily="18" charset="0"/>
              </a:rPr>
              <a:t>ếu mực nước biển toàn cầu tăng thêm 1 mét, khoảng 1/5 dân số </a:t>
            </a:r>
            <a:r>
              <a:rPr lang="vi-VN" altLang="en-US" sz="2100">
                <a:solidFill>
                  <a:srgbClr val="002060"/>
                </a:solidFill>
                <a:cs typeface="Times New Roman" panose="02020603050405020304" pitchFamily="18" charset="0"/>
              </a:rPr>
              <a:t>Việt Nam </a:t>
            </a:r>
            <a:r>
              <a:rPr lang="en-US" altLang="en-US" sz="2100">
                <a:solidFill>
                  <a:srgbClr val="002060"/>
                </a:solidFill>
                <a:cs typeface="Times New Roman" panose="02020603050405020304" pitchFamily="18" charset="0"/>
              </a:rPr>
              <a:t>sẽ mất nhà cửa</a:t>
            </a:r>
            <a:r>
              <a:rPr lang="vi-VN" altLang="en-US" sz="2100">
                <a:solidFill>
                  <a:srgbClr val="002060"/>
                </a:solidFill>
                <a:cs typeface="Times New Roman" panose="02020603050405020304" pitchFamily="18" charset="0"/>
              </a:rPr>
              <a:t>.</a:t>
            </a:r>
            <a:r>
              <a:rPr lang="en-US" altLang="en-US" sz="2100">
                <a:solidFill>
                  <a:srgbClr val="002060"/>
                </a:solidFill>
                <a:cs typeface="Times New Roman" panose="02020603050405020304" pitchFamily="18" charset="0"/>
              </a:rPr>
              <a:t> Riêng đồng bằng Sông Cửu Long, diện tích đất ngập lụt lên đến 20.000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và hơn 14 triệu dân cư chịu ảnh hưởng trực tiếp. Mức độ tác động này tăng lên hơn 3 lần nếu mực nước biển dâng lên 5 mét, và 40.000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diện tích đồng bằng và 17 km</a:t>
            </a:r>
            <a:r>
              <a:rPr lang="en-US" altLang="en-US" sz="2100" baseline="30000">
                <a:solidFill>
                  <a:srgbClr val="002060"/>
                </a:solidFill>
                <a:cs typeface="Times New Roman" panose="02020603050405020304" pitchFamily="18" charset="0"/>
              </a:rPr>
              <a:t>2</a:t>
            </a:r>
            <a:r>
              <a:rPr lang="en-US" altLang="en-US" sz="2100">
                <a:solidFill>
                  <a:srgbClr val="002060"/>
                </a:solidFill>
                <a:cs typeface="Times New Roman" panose="02020603050405020304" pitchFamily="18" charset="0"/>
              </a:rPr>
              <a:t> diện tích bờ biển ở khu vực các tỉnh lưu vực sông Mêkông sẽ chịu tác động của những trận lũ ở mức độ không thể dự đoán được. </a:t>
            </a:r>
            <a:endParaRPr lang="vi-VN" altLang="en-US" sz="2100">
              <a:solidFill>
                <a:srgbClr val="002060"/>
              </a:solidFill>
              <a:cs typeface="Times New Roman" panose="02020603050405020304" pitchFamily="18" charset="0"/>
            </a:endParaRPr>
          </a:p>
          <a:p>
            <a:pPr algn="r"/>
            <a:endParaRPr lang="vi-VN" altLang="en-US" sz="2100" b="1">
              <a:solidFill>
                <a:srgbClr val="002060"/>
              </a:solidFill>
              <a:cs typeface="Times New Roman" panose="02020603050405020304" pitchFamily="18" charset="0"/>
            </a:endParaRPr>
          </a:p>
        </p:txBody>
      </p:sp>
      <p:sp>
        <p:nvSpPr>
          <p:cNvPr id="22533" name="Oval 5">
            <a:extLst>
              <a:ext uri="{FF2B5EF4-FFF2-40B4-BE49-F238E27FC236}">
                <a16:creationId xmlns:a16="http://schemas.microsoft.com/office/drawing/2014/main" xmlns="" id="{4FFD5937-DBA3-4F31-9363-48E54CA2933B}"/>
              </a:ext>
            </a:extLst>
          </p:cNvPr>
          <p:cNvSpPr>
            <a:spLocks noChangeArrowheads="1"/>
          </p:cNvSpPr>
          <p:nvPr/>
        </p:nvSpPr>
        <p:spPr bwMode="auto">
          <a:xfrm rot="19701577">
            <a:off x="6301980" y="607219"/>
            <a:ext cx="1226344" cy="747713"/>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22534" name="Picture 12">
            <a:extLst>
              <a:ext uri="{FF2B5EF4-FFF2-40B4-BE49-F238E27FC236}">
                <a16:creationId xmlns:a16="http://schemas.microsoft.com/office/drawing/2014/main" xmlns="" id="{BC33A3F5-75EF-4299-800B-D93ED7E401E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90668" y="-34806"/>
            <a:ext cx="2832497" cy="5143500"/>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sp>
        <p:nvSpPr>
          <p:cNvPr id="244743" name="Oval 7">
            <a:extLst>
              <a:ext uri="{FF2B5EF4-FFF2-40B4-BE49-F238E27FC236}">
                <a16:creationId xmlns:a16="http://schemas.microsoft.com/office/drawing/2014/main" xmlns="" id="{93C62853-A760-4C79-968A-FC1E6C05EC9D}"/>
              </a:ext>
            </a:extLst>
          </p:cNvPr>
          <p:cNvSpPr>
            <a:spLocks noChangeArrowheads="1"/>
          </p:cNvSpPr>
          <p:nvPr/>
        </p:nvSpPr>
        <p:spPr bwMode="auto">
          <a:xfrm rot="19701577">
            <a:off x="6876455" y="4102617"/>
            <a:ext cx="1366838" cy="883444"/>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44744" name="Oval 8">
            <a:extLst>
              <a:ext uri="{FF2B5EF4-FFF2-40B4-BE49-F238E27FC236}">
                <a16:creationId xmlns:a16="http://schemas.microsoft.com/office/drawing/2014/main" xmlns="" id="{3ADF63EA-21C7-41D9-AF5E-4DEA22098688}"/>
              </a:ext>
            </a:extLst>
          </p:cNvPr>
          <p:cNvSpPr>
            <a:spLocks noChangeArrowheads="1"/>
          </p:cNvSpPr>
          <p:nvPr/>
        </p:nvSpPr>
        <p:spPr bwMode="auto">
          <a:xfrm rot="19701577">
            <a:off x="7434859" y="572413"/>
            <a:ext cx="1226344" cy="747713"/>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4743"/>
                                        </p:tgtEl>
                                        <p:attrNameLst>
                                          <p:attrName>style.visibility</p:attrName>
                                        </p:attrNameLst>
                                      </p:cBhvr>
                                      <p:to>
                                        <p:strVal val="visible"/>
                                      </p:to>
                                    </p:set>
                                  </p:childTnLst>
                                </p:cTn>
                              </p:par>
                              <p:par>
                                <p:cTn id="14" presetID="7" presetClass="emph" presetSubtype="2" repeatCount="indefinite" fill="hold" nodeType="withEffect">
                                  <p:stCondLst>
                                    <p:cond delay="0"/>
                                  </p:stCondLst>
                                  <p:childTnLst>
                                    <p:animClr clrSpc="rgb" dir="cw">
                                      <p:cBhvr>
                                        <p:cTn id="15" dur="1000" fill="hold"/>
                                        <p:tgtEl>
                                          <p:spTgt spid="244743"/>
                                        </p:tgtEl>
                                        <p:attrNameLst>
                                          <p:attrName>stroke.color</p:attrName>
                                        </p:attrNameLst>
                                      </p:cBhvr>
                                      <p:to>
                                        <a:srgbClr val="FFFF00"/>
                                      </p:to>
                                    </p:animClr>
                                    <p:set>
                                      <p:cBhvr>
                                        <p:cTn id="16" dur="1000" fill="hold"/>
                                        <p:tgtEl>
                                          <p:spTgt spid="244743"/>
                                        </p:tgtEl>
                                        <p:attrNameLst>
                                          <p:attrName>stroke.on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244744"/>
                                        </p:tgtEl>
                                        <p:attrNameLst>
                                          <p:attrName>style.visibility</p:attrName>
                                        </p:attrNameLst>
                                      </p:cBhvr>
                                      <p:to>
                                        <p:strVal val="visible"/>
                                      </p:to>
                                    </p:set>
                                  </p:childTnLst>
                                </p:cTn>
                              </p:par>
                              <p:par>
                                <p:cTn id="19" presetID="7" presetClass="emph" presetSubtype="2" repeatCount="indefinite" fill="hold" nodeType="withEffect">
                                  <p:stCondLst>
                                    <p:cond delay="0"/>
                                  </p:stCondLst>
                                  <p:childTnLst>
                                    <p:animClr clrSpc="rgb" dir="cw">
                                      <p:cBhvr>
                                        <p:cTn id="20" dur="1000" fill="hold"/>
                                        <p:tgtEl>
                                          <p:spTgt spid="244744"/>
                                        </p:tgtEl>
                                        <p:attrNameLst>
                                          <p:attrName>stroke.color</p:attrName>
                                        </p:attrNameLst>
                                      </p:cBhvr>
                                      <p:to>
                                        <a:srgbClr val="FFFF00"/>
                                      </p:to>
                                    </p:animClr>
                                    <p:set>
                                      <p:cBhvr>
                                        <p:cTn id="21" dur="1000" fill="hold"/>
                                        <p:tgtEl>
                                          <p:spTgt spid="24474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4743" grpId="0" animBg="1"/>
      <p:bldP spid="2447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427516" y="855023"/>
            <a:ext cx="8407725" cy="407892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i="1" smtClean="0">
                <a:solidFill>
                  <a:srgbClr val="0000FF"/>
                </a:solidFill>
                <a:latin typeface="Arial" pitchFamily="34" charset="0"/>
                <a:cs typeface="Arial" pitchFamily="34" charset="0"/>
              </a:rPr>
              <a:t> - </a:t>
            </a:r>
            <a:r>
              <a:rPr lang="en-US" sz="2800" b="1" i="1" smtClean="0">
                <a:solidFill>
                  <a:srgbClr val="0000FF"/>
                </a:solidFill>
              </a:rPr>
              <a:t>GV có thể hướng dẫn HS chuẩn bị trước kịch bản về sự thay đổi thiên nhiên châu Nam Cực khi có BĐKHtoàn cầu bằng những hoạt động như sân khấu hoá, vẽ tranh, làm thơ, làm báo tường…</a:t>
            </a:r>
          </a:p>
          <a:p>
            <a:pPr algn="just">
              <a:lnSpc>
                <a:spcPct val="150000"/>
              </a:lnSpc>
            </a:pPr>
            <a:r>
              <a:rPr lang="en-US" sz="2800" b="1" i="1" smtClean="0">
                <a:solidFill>
                  <a:srgbClr val="0000FF"/>
                </a:solidFill>
              </a:rPr>
              <a:t>- Tổ chức cho HS thực hiện những ý tưởng đó trên cơ sở phân chia thành từng nhóm.</a:t>
            </a:r>
            <a:endParaRPr lang="en-US" sz="2800" b="1" i="1">
              <a:solidFill>
                <a:srgbClr val="0000FF"/>
              </a:solidFill>
            </a:endParaRPr>
          </a:p>
        </p:txBody>
      </p:sp>
      <p:sp>
        <p:nvSpPr>
          <p:cNvPr id="6" name="Rectangle 5">
            <a:extLst>
              <a:ext uri="{FF2B5EF4-FFF2-40B4-BE49-F238E27FC236}">
                <a16:creationId xmlns=""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LUYỆN TẬP</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427516" y="855023"/>
            <a:ext cx="8407725" cy="255492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i="1" smtClean="0">
                <a:solidFill>
                  <a:srgbClr val="0000FF"/>
                </a:solidFill>
                <a:latin typeface="Arial" pitchFamily="34" charset="0"/>
                <a:cs typeface="Arial" pitchFamily="34" charset="0"/>
              </a:rPr>
              <a:t> 	V</a:t>
            </a:r>
            <a:r>
              <a:rPr lang="en-US" sz="2800" b="1" i="1" smtClean="0">
                <a:solidFill>
                  <a:srgbClr val="0000FF"/>
                </a:solidFill>
              </a:rPr>
              <a:t>ề nhà tìm hiểu về những tác động của việc băng tan ở châu Nam Cực do biến đổi khí hậu toàn cầu đối với thiên nhiên và con người Việt Nam. Vùng nào của nước ta chịu ảnh hưởng nặng nề nhất?</a:t>
            </a:r>
            <a:endParaRPr lang="en-US" sz="2800" b="1" i="1">
              <a:solidFill>
                <a:srgbClr val="0000FF"/>
              </a:solidFill>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15527" y="142515"/>
            <a:ext cx="1256799" cy="1141996"/>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8193967" y="3665038"/>
            <a:ext cx="938151" cy="1478462"/>
          </a:xfrm>
          <a:prstGeom prst="rect">
            <a:avLst/>
          </a:prstGeom>
        </p:spPr>
      </p:pic>
      <p:sp>
        <p:nvSpPr>
          <p:cNvPr id="6" name="Rectangle 5">
            <a:extLst>
              <a:ext uri="{FF2B5EF4-FFF2-40B4-BE49-F238E27FC236}">
                <a16:creationId xmlns=""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 xmlns:p14="http://schemas.microsoft.com/office/powerpoint/2010/main" val="109930246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828800" y="590550"/>
            <a:ext cx="5324972" cy="2098267"/>
          </a:xfrm>
          <a:prstGeom prst="rect">
            <a:avLst/>
          </a:prstGeom>
          <a:noFill/>
        </p:spPr>
        <p:txBody>
          <a:bodyPr wrap="square" rtlCol="0">
            <a:spAutoFit/>
          </a:bodyPr>
          <a:lstStyle/>
          <a:p>
            <a:pPr algn="ctr">
              <a:lnSpc>
                <a:spcPct val="150000"/>
              </a:lnSpc>
            </a:pPr>
            <a:r>
              <a:rPr lang="en-US" sz="3000" b="1" smtClean="0">
                <a:solidFill>
                  <a:schemeClr val="bg1"/>
                </a:solidFill>
              </a:rPr>
              <a:t>Câu 1. Gần như toàn bộ bề mặt lục địa Nam Cực có kiểu cảnh quan gì?</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409950"/>
            <a:ext cx="3892037"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2972526" y="3922752"/>
            <a:ext cx="3123474" cy="553998"/>
          </a:xfrm>
          <a:prstGeom prst="rect">
            <a:avLst/>
          </a:prstGeom>
          <a:solidFill>
            <a:schemeClr val="bg1"/>
          </a:solidFill>
        </p:spPr>
        <p:txBody>
          <a:bodyPr wrap="square" rtlCol="0">
            <a:spAutoFit/>
          </a:bodyPr>
          <a:lstStyle/>
          <a:p>
            <a:pPr algn="ctr"/>
            <a:r>
              <a:rPr lang="en-US" sz="3000" b="1" smtClean="0">
                <a:solidFill>
                  <a:srgbClr val="0000FF"/>
                </a:solidFill>
              </a:rPr>
              <a:t>Hoang mạc lạnh</a:t>
            </a:r>
            <a:endParaRPr lang="en-US" sz="3000" b="1" dirty="0">
              <a:solidFill>
                <a:srgbClr val="0000FF"/>
              </a:solidFill>
            </a:endParaRPr>
          </a:p>
        </p:txBody>
      </p:sp>
      <p:grpSp>
        <p:nvGrpSpPr>
          <p:cNvPr id="8" name="Group 7"/>
          <p:cNvGrpSpPr/>
          <p:nvPr/>
        </p:nvGrpSpPr>
        <p:grpSpPr>
          <a:xfrm>
            <a:off x="7620000" y="3555832"/>
            <a:ext cx="1600200" cy="1587668"/>
            <a:chOff x="7373838" y="3333750"/>
            <a:chExt cx="1752600" cy="1752600"/>
          </a:xfrm>
        </p:grpSpPr>
        <p:pic>
          <p:nvPicPr>
            <p:cNvPr id="9" name="Picture 8">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0" name="TextBox 9">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636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914028" y="632581"/>
            <a:ext cx="5324972" cy="1405769"/>
          </a:xfrm>
          <a:prstGeom prst="rect">
            <a:avLst/>
          </a:prstGeom>
          <a:noFill/>
        </p:spPr>
        <p:txBody>
          <a:bodyPr wrap="square" rtlCol="0">
            <a:spAutoFit/>
          </a:bodyPr>
          <a:lstStyle/>
          <a:p>
            <a:pPr algn="ctr">
              <a:lnSpc>
                <a:spcPct val="150000"/>
              </a:lnSpc>
            </a:pPr>
            <a:r>
              <a:rPr lang="en-US" sz="3000" b="1" smtClean="0">
                <a:solidFill>
                  <a:schemeClr val="bg1"/>
                </a:solidFill>
              </a:rPr>
              <a:t>Câu 2. Châu Nam Cực gồm lục địa Nam Cực và…</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486150"/>
            <a:ext cx="3892037"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2895600" y="3922752"/>
            <a:ext cx="3276600" cy="553998"/>
          </a:xfrm>
          <a:prstGeom prst="rect">
            <a:avLst/>
          </a:prstGeom>
          <a:solidFill>
            <a:schemeClr val="bg1"/>
          </a:solidFill>
        </p:spPr>
        <p:txBody>
          <a:bodyPr wrap="square" rtlCol="0">
            <a:spAutoFit/>
          </a:bodyPr>
          <a:lstStyle/>
          <a:p>
            <a:pPr algn="ctr"/>
            <a:r>
              <a:rPr lang="en-US" sz="3000" b="1" smtClean="0">
                <a:solidFill>
                  <a:srgbClr val="0000FF"/>
                </a:solidFill>
              </a:rPr>
              <a:t>Các đảo ven lục địa</a:t>
            </a:r>
            <a:endParaRPr lang="en-US" sz="3000" b="1" dirty="0">
              <a:solidFill>
                <a:srgbClr val="0000FF"/>
              </a:solidFill>
            </a:endParaRPr>
          </a:p>
        </p:txBody>
      </p:sp>
      <p:grpSp>
        <p:nvGrpSpPr>
          <p:cNvPr id="10" name="Group 9"/>
          <p:cNvGrpSpPr/>
          <p:nvPr/>
        </p:nvGrpSpPr>
        <p:grpSpPr>
          <a:xfrm>
            <a:off x="7620000" y="3555832"/>
            <a:ext cx="1600200" cy="1587668"/>
            <a:chOff x="7373838" y="3333750"/>
            <a:chExt cx="1752600" cy="1752600"/>
          </a:xfrm>
        </p:grpSpPr>
        <p:pic>
          <p:nvPicPr>
            <p:cNvPr id="11" name="Picture 10">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5" name="TextBox 14">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676400" y="478125"/>
            <a:ext cx="5715000" cy="2169825"/>
          </a:xfrm>
          <a:prstGeom prst="rect">
            <a:avLst/>
          </a:prstGeom>
          <a:noFill/>
        </p:spPr>
        <p:txBody>
          <a:bodyPr wrap="square" rtlCol="0">
            <a:spAutoFit/>
          </a:bodyPr>
          <a:lstStyle/>
          <a:p>
            <a:pPr algn="ctr">
              <a:lnSpc>
                <a:spcPct val="150000"/>
              </a:lnSpc>
            </a:pPr>
            <a:r>
              <a:rPr lang="en-US" sz="3000" b="1" smtClean="0">
                <a:solidFill>
                  <a:schemeClr val="bg1"/>
                </a:solidFill>
              </a:rPr>
              <a:t>Câu 3. Lượng mưa và tuyết rơi ở châu Nam Cực thay đổi như thế nào khi vào sâu trong lục địa?</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486150"/>
            <a:ext cx="3892037"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3048726" y="3998952"/>
            <a:ext cx="3123474" cy="553998"/>
          </a:xfrm>
          <a:prstGeom prst="rect">
            <a:avLst/>
          </a:prstGeom>
          <a:solidFill>
            <a:schemeClr val="bg1"/>
          </a:solidFill>
        </p:spPr>
        <p:txBody>
          <a:bodyPr wrap="square" rtlCol="0">
            <a:spAutoFit/>
          </a:bodyPr>
          <a:lstStyle/>
          <a:p>
            <a:pPr algn="ctr"/>
            <a:r>
              <a:rPr lang="en-US" sz="3000" b="1" smtClean="0">
                <a:solidFill>
                  <a:srgbClr val="0000FF"/>
                </a:solidFill>
              </a:rPr>
              <a:t>Giảm mạnh.</a:t>
            </a:r>
            <a:endParaRPr lang="en-US" sz="3000" b="1" dirty="0">
              <a:solidFill>
                <a:srgbClr val="0000FF"/>
              </a:solidFill>
            </a:endParaRPr>
          </a:p>
        </p:txBody>
      </p:sp>
      <p:grpSp>
        <p:nvGrpSpPr>
          <p:cNvPr id="10" name="Group 9"/>
          <p:cNvGrpSpPr/>
          <p:nvPr/>
        </p:nvGrpSpPr>
        <p:grpSpPr>
          <a:xfrm>
            <a:off x="7620000" y="3555832"/>
            <a:ext cx="1600200" cy="1587668"/>
            <a:chOff x="7373838" y="3333750"/>
            <a:chExt cx="1752600" cy="1752600"/>
          </a:xfrm>
        </p:grpSpPr>
        <p:pic>
          <p:nvPicPr>
            <p:cNvPr id="14" name="Picture 13">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5" name="TextBox 14">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676400" y="713422"/>
            <a:ext cx="5791200" cy="1477328"/>
          </a:xfrm>
          <a:prstGeom prst="rect">
            <a:avLst/>
          </a:prstGeom>
          <a:noFill/>
        </p:spPr>
        <p:txBody>
          <a:bodyPr wrap="square" rtlCol="0">
            <a:spAutoFit/>
          </a:bodyPr>
          <a:lstStyle/>
          <a:p>
            <a:pPr algn="ctr">
              <a:lnSpc>
                <a:spcPct val="150000"/>
              </a:lnSpc>
            </a:pPr>
            <a:r>
              <a:rPr lang="en-US" sz="3000" b="1" smtClean="0">
                <a:solidFill>
                  <a:schemeClr val="bg1"/>
                </a:solidFill>
              </a:rPr>
              <a:t>Câu 4. So với trên lục địa, giới động vật ở vùng biển như thế nào?</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409950"/>
            <a:ext cx="3892037"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3048726" y="4151352"/>
            <a:ext cx="3123474" cy="553998"/>
          </a:xfrm>
          <a:prstGeom prst="rect">
            <a:avLst/>
          </a:prstGeom>
          <a:solidFill>
            <a:schemeClr val="bg1"/>
          </a:solidFill>
        </p:spPr>
        <p:txBody>
          <a:bodyPr wrap="square" rtlCol="0">
            <a:spAutoFit/>
          </a:bodyPr>
          <a:lstStyle/>
          <a:p>
            <a:pPr algn="ctr"/>
            <a:r>
              <a:rPr lang="en-US" sz="3000" b="1" smtClean="0">
                <a:solidFill>
                  <a:srgbClr val="0000FF"/>
                </a:solidFill>
              </a:rPr>
              <a:t>Phong phú hơn</a:t>
            </a:r>
            <a:endParaRPr lang="en-US" sz="3000" b="1" dirty="0">
              <a:solidFill>
                <a:srgbClr val="0000FF"/>
              </a:solidFill>
            </a:endParaRPr>
          </a:p>
        </p:txBody>
      </p:sp>
      <p:grpSp>
        <p:nvGrpSpPr>
          <p:cNvPr id="10" name="Group 9"/>
          <p:cNvGrpSpPr/>
          <p:nvPr/>
        </p:nvGrpSpPr>
        <p:grpSpPr>
          <a:xfrm>
            <a:off x="7620000" y="3555832"/>
            <a:ext cx="1600200" cy="1587668"/>
            <a:chOff x="7373838" y="3333750"/>
            <a:chExt cx="1752600" cy="1752600"/>
          </a:xfrm>
        </p:grpSpPr>
        <p:pic>
          <p:nvPicPr>
            <p:cNvPr id="14" name="Picture 13">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5" name="TextBox 14">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914028" y="666750"/>
            <a:ext cx="5324972" cy="1405769"/>
          </a:xfrm>
          <a:prstGeom prst="rect">
            <a:avLst/>
          </a:prstGeom>
          <a:noFill/>
        </p:spPr>
        <p:txBody>
          <a:bodyPr wrap="square" rtlCol="0">
            <a:spAutoFit/>
          </a:bodyPr>
          <a:lstStyle/>
          <a:p>
            <a:pPr algn="ctr">
              <a:lnSpc>
                <a:spcPct val="150000"/>
              </a:lnSpc>
            </a:pPr>
            <a:r>
              <a:rPr lang="en-US" sz="3000" b="1" smtClean="0">
                <a:solidFill>
                  <a:schemeClr val="bg1"/>
                </a:solidFill>
              </a:rPr>
              <a:t>Câu 5. Động vật biển nổi bật ở châu Nam Cực là</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562350"/>
            <a:ext cx="3892037"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3048726" y="3998952"/>
            <a:ext cx="3123474" cy="553998"/>
          </a:xfrm>
          <a:prstGeom prst="rect">
            <a:avLst/>
          </a:prstGeom>
          <a:solidFill>
            <a:schemeClr val="bg1"/>
          </a:solidFill>
        </p:spPr>
        <p:txBody>
          <a:bodyPr wrap="square" rtlCol="0">
            <a:spAutoFit/>
          </a:bodyPr>
          <a:lstStyle/>
          <a:p>
            <a:pPr algn="ctr"/>
            <a:r>
              <a:rPr lang="en-US" sz="3000" b="1" smtClean="0">
                <a:solidFill>
                  <a:srgbClr val="0000FF"/>
                </a:solidFill>
              </a:rPr>
              <a:t>Cá voi xanh</a:t>
            </a:r>
            <a:endParaRPr lang="en-US" sz="3000" b="1" dirty="0">
              <a:solidFill>
                <a:srgbClr val="0000FF"/>
              </a:solidFill>
            </a:endParaRPr>
          </a:p>
        </p:txBody>
      </p:sp>
      <p:grpSp>
        <p:nvGrpSpPr>
          <p:cNvPr id="10" name="Group 9"/>
          <p:cNvGrpSpPr/>
          <p:nvPr/>
        </p:nvGrpSpPr>
        <p:grpSpPr>
          <a:xfrm>
            <a:off x="7620000" y="3555832"/>
            <a:ext cx="1600200" cy="1587668"/>
            <a:chOff x="7373838" y="3333750"/>
            <a:chExt cx="1752600" cy="1752600"/>
          </a:xfrm>
        </p:grpSpPr>
        <p:pic>
          <p:nvPicPr>
            <p:cNvPr id="14" name="Picture 13">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5" name="TextBox 14">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523875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13363" y="-22232"/>
            <a:ext cx="6635237" cy="350838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914028" y="438150"/>
            <a:ext cx="5324972" cy="2098267"/>
          </a:xfrm>
          <a:prstGeom prst="rect">
            <a:avLst/>
          </a:prstGeom>
          <a:noFill/>
        </p:spPr>
        <p:txBody>
          <a:bodyPr wrap="square" rtlCol="0">
            <a:spAutoFit/>
          </a:bodyPr>
          <a:lstStyle/>
          <a:p>
            <a:pPr algn="ctr">
              <a:lnSpc>
                <a:spcPct val="150000"/>
              </a:lnSpc>
            </a:pPr>
            <a:r>
              <a:rPr lang="en-US" sz="3000" b="1" smtClean="0">
                <a:solidFill>
                  <a:schemeClr val="bg1"/>
                </a:solidFill>
              </a:rPr>
              <a:t>Câu 6. Lớp phủ băng dày đã làm cho địa hình bề mặt châu Nam Cực như thế nào? </a:t>
            </a:r>
            <a:endParaRPr lang="en-US" sz="3000" b="1" dirty="0">
              <a:solidFill>
                <a:schemeClr val="bg1"/>
              </a:solidFill>
            </a:endParaRPr>
          </a:p>
        </p:txBody>
      </p:sp>
      <p:pic>
        <p:nvPicPr>
          <p:cNvPr id="23" name="Picture 4" descr="Hình ảnh có liên quan"/>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84962" y="3562350"/>
            <a:ext cx="3892037" cy="1676400"/>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2895600" y="3918287"/>
            <a:ext cx="3352800" cy="1015663"/>
          </a:xfrm>
          <a:prstGeom prst="rect">
            <a:avLst/>
          </a:prstGeom>
          <a:solidFill>
            <a:schemeClr val="bg1"/>
          </a:solidFill>
        </p:spPr>
        <p:txBody>
          <a:bodyPr wrap="square" rtlCol="0">
            <a:spAutoFit/>
          </a:bodyPr>
          <a:lstStyle/>
          <a:p>
            <a:pPr algn="ctr"/>
            <a:r>
              <a:rPr lang="en-US" sz="3000" b="1" smtClean="0">
                <a:solidFill>
                  <a:srgbClr val="0000FF"/>
                </a:solidFill>
              </a:rPr>
              <a:t>Tương đối </a:t>
            </a:r>
          </a:p>
          <a:p>
            <a:pPr algn="ctr"/>
            <a:r>
              <a:rPr lang="en-US" sz="3000" b="1" smtClean="0">
                <a:solidFill>
                  <a:srgbClr val="0000FF"/>
                </a:solidFill>
              </a:rPr>
              <a:t>bằng phẳng</a:t>
            </a:r>
            <a:endParaRPr lang="en-US" sz="3000" b="1" dirty="0">
              <a:solidFill>
                <a:srgbClr val="0000FF"/>
              </a:solidFill>
            </a:endParaRPr>
          </a:p>
        </p:txBody>
      </p:sp>
      <p:grpSp>
        <p:nvGrpSpPr>
          <p:cNvPr id="10" name="Group 9"/>
          <p:cNvGrpSpPr/>
          <p:nvPr/>
        </p:nvGrpSpPr>
        <p:grpSpPr>
          <a:xfrm>
            <a:off x="7620000" y="3555832"/>
            <a:ext cx="1600200" cy="1587668"/>
            <a:chOff x="7373838" y="3333750"/>
            <a:chExt cx="1752600" cy="1752600"/>
          </a:xfrm>
        </p:grpSpPr>
        <p:pic>
          <p:nvPicPr>
            <p:cNvPr id="14" name="Picture 13">
              <a:hlinkClick r:id="rId7" action="ppaction://hlinksldjump"/>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6390" b="97125" l="9744" r="89776"/>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73838" y="3333750"/>
              <a:ext cx="1752600" cy="1752600"/>
            </a:xfrm>
            <a:prstGeom prst="rect">
              <a:avLst/>
            </a:prstGeom>
          </p:spPr>
        </p:pic>
        <p:sp>
          <p:nvSpPr>
            <p:cNvPr id="15" name="TextBox 14">
              <a:hlinkClick r:id="rId7" action="ppaction://hlinksldjump"/>
            </p:cNvPr>
            <p:cNvSpPr txBox="1"/>
            <p:nvPr/>
          </p:nvSpPr>
          <p:spPr>
            <a:xfrm rot="21190204">
              <a:off x="7749727" y="3604357"/>
              <a:ext cx="786626" cy="369332"/>
            </a:xfrm>
            <a:prstGeom prst="rect">
              <a:avLst/>
            </a:prstGeom>
            <a:noFill/>
          </p:spPr>
          <p:txBody>
            <a:bodyPr wrap="none" rtlCol="0">
              <a:spAutoFit/>
            </a:bodyPr>
            <a:lstStyle/>
            <a:p>
              <a:r>
                <a:rPr lang="en-US" b="1" dirty="0" err="1" smtClean="0"/>
                <a:t>Trở</a:t>
              </a:r>
              <a:r>
                <a:rPr lang="en-US" b="1" dirty="0" smtClean="0"/>
                <a:t> </a:t>
              </a:r>
              <a:r>
                <a:rPr lang="en-US" b="1" dirty="0" err="1" smtClean="0"/>
                <a:t>về</a:t>
              </a:r>
              <a:endParaRPr lang="en-US" b="1" dirty="0"/>
            </a:p>
          </p:txBody>
        </p:sp>
      </p:grpSp>
    </p:spTree>
    <p:extLst>
      <p:ext uri="{BB962C8B-B14F-4D97-AF65-F5344CB8AC3E}">
        <p14:creationId xmlns:p14="http://schemas.microsoft.com/office/powerpoint/2010/main" xmlns="" val="3956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1371</Words>
  <Application>Microsoft Office PowerPoint</Application>
  <PresentationFormat>On-screen Show (16:9)</PresentationFormat>
  <Paragraphs>149</Paragraphs>
  <Slides>35</Slides>
  <Notes>15</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Đánh bắt cá voi xanh ở vùng biển Nam Cực</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PTS</cp:lastModifiedBy>
  <cp:revision>39</cp:revision>
  <dcterms:created xsi:type="dcterms:W3CDTF">2018-03-05T05:17:16Z</dcterms:created>
  <dcterms:modified xsi:type="dcterms:W3CDTF">2022-08-05T12:15:12Z</dcterms:modified>
</cp:coreProperties>
</file>